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07" r:id="rId1"/>
  </p:sldMasterIdLst>
  <p:sldIdLst>
    <p:sldId id="256" r:id="rId2"/>
    <p:sldId id="257" r:id="rId3"/>
    <p:sldId id="258" r:id="rId4"/>
    <p:sldId id="259" r:id="rId5"/>
    <p:sldId id="260" r:id="rId6"/>
    <p:sldId id="261" r:id="rId7"/>
    <p:sldId id="262" r:id="rId8"/>
    <p:sldId id="263" r:id="rId9"/>
    <p:sldId id="266" r:id="rId10"/>
    <p:sldId id="267" r:id="rId11"/>
    <p:sldId id="264" r:id="rId12"/>
    <p:sldId id="265"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3A478E0-4D52-419B-BA1C-24FFB88B476C}" type="datetimeFigureOut">
              <a:rPr lang="it-IT" smtClean="0"/>
              <a:t>01/07/2024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3204030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3A478E0-4D52-419B-BA1C-24FFB88B476C}" type="datetimeFigureOut">
              <a:rPr lang="it-IT" smtClean="0"/>
              <a:t>01/07/2024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4192152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3A478E0-4D52-419B-BA1C-24FFB88B476C}" type="datetimeFigureOut">
              <a:rPr lang="it-IT" smtClean="0"/>
              <a:t>01/07/2024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92784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3A478E0-4D52-419B-BA1C-24FFB88B476C}" type="datetimeFigureOut">
              <a:rPr lang="it-IT" smtClean="0"/>
              <a:t>01/07/2024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324306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F3A478E0-4D52-419B-BA1C-24FFB88B476C}" type="datetimeFigureOut">
              <a:rPr lang="it-IT" smtClean="0"/>
              <a:t>01/07/2024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1029097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F3A478E0-4D52-419B-BA1C-24FFB88B476C}" type="datetimeFigureOut">
              <a:rPr lang="it-IT" smtClean="0"/>
              <a:t>01/07/2024</a:t>
            </a:fld>
            <a:endParaRPr lang="it-IT"/>
          </a:p>
        </p:txBody>
      </p:sp>
      <p:sp>
        <p:nvSpPr>
          <p:cNvPr id="9" name="Footer Placeholder 8"/>
          <p:cNvSpPr>
            <a:spLocks noGrp="1"/>
          </p:cNvSpPr>
          <p:nvPr>
            <p:ph type="ftr" sz="quarter" idx="11"/>
          </p:nvPr>
        </p:nvSpPr>
        <p:spPr/>
        <p:txBody>
          <a:bodyPr/>
          <a:lstStyle/>
          <a:p>
            <a:endParaRPr lang="it-IT"/>
          </a:p>
        </p:txBody>
      </p:sp>
      <p:sp>
        <p:nvSpPr>
          <p:cNvPr id="10" name="Slide Number Placeholder 9"/>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997102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Date Placeholder 1"/>
          <p:cNvSpPr>
            <a:spLocks noGrp="1"/>
          </p:cNvSpPr>
          <p:nvPr>
            <p:ph type="dt" sz="half" idx="10"/>
          </p:nvPr>
        </p:nvSpPr>
        <p:spPr/>
        <p:txBody>
          <a:bodyPr/>
          <a:lstStyle/>
          <a:p>
            <a:fld id="{F3A478E0-4D52-419B-BA1C-24FFB88B476C}" type="datetimeFigureOut">
              <a:rPr lang="it-IT" smtClean="0"/>
              <a:t>01/07/2024</a:t>
            </a:fld>
            <a:endParaRPr lang="it-IT"/>
          </a:p>
        </p:txBody>
      </p:sp>
      <p:sp>
        <p:nvSpPr>
          <p:cNvPr id="11" name="Footer Placeholder 10"/>
          <p:cNvSpPr>
            <a:spLocks noGrp="1"/>
          </p:cNvSpPr>
          <p:nvPr>
            <p:ph type="ftr" sz="quarter" idx="11"/>
          </p:nvPr>
        </p:nvSpPr>
        <p:spPr/>
        <p:txBody>
          <a:bodyPr/>
          <a:lstStyle/>
          <a:p>
            <a:endParaRPr lang="it-IT"/>
          </a:p>
        </p:txBody>
      </p:sp>
      <p:sp>
        <p:nvSpPr>
          <p:cNvPr id="12" name="Slide Number Placeholder 11"/>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931981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2" name="Date Placeholder 1"/>
          <p:cNvSpPr>
            <a:spLocks noGrp="1"/>
          </p:cNvSpPr>
          <p:nvPr>
            <p:ph type="dt" sz="half" idx="10"/>
          </p:nvPr>
        </p:nvSpPr>
        <p:spPr/>
        <p:txBody>
          <a:bodyPr/>
          <a:lstStyle/>
          <a:p>
            <a:fld id="{F3A478E0-4D52-419B-BA1C-24FFB88B476C}" type="datetimeFigureOut">
              <a:rPr lang="it-IT" smtClean="0"/>
              <a:t>01/07/2024</a:t>
            </a:fld>
            <a:endParaRPr lang="it-IT"/>
          </a:p>
        </p:txBody>
      </p:sp>
      <p:sp>
        <p:nvSpPr>
          <p:cNvPr id="7" name="Footer Placeholder 6"/>
          <p:cNvSpPr>
            <a:spLocks noGrp="1"/>
          </p:cNvSpPr>
          <p:nvPr>
            <p:ph type="ftr" sz="quarter" idx="11"/>
          </p:nvPr>
        </p:nvSpPr>
        <p:spPr/>
        <p:txBody>
          <a:bodyPr/>
          <a:lstStyle/>
          <a:p>
            <a:endParaRPr lang="it-IT"/>
          </a:p>
        </p:txBody>
      </p:sp>
      <p:sp>
        <p:nvSpPr>
          <p:cNvPr id="8" name="Slide Number Placeholder 7"/>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2406222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3A478E0-4D52-419B-BA1C-24FFB88B476C}" type="datetimeFigureOut">
              <a:rPr lang="it-IT" smtClean="0"/>
              <a:t>01/07/2024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1928920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7"/>
          <p:cNvSpPr>
            <a:spLocks noGrp="1"/>
          </p:cNvSpPr>
          <p:nvPr>
            <p:ph type="dt" sz="half" idx="10"/>
          </p:nvPr>
        </p:nvSpPr>
        <p:spPr/>
        <p:txBody>
          <a:bodyPr/>
          <a:lstStyle/>
          <a:p>
            <a:fld id="{F3A478E0-4D52-419B-BA1C-24FFB88B476C}" type="datetimeFigureOut">
              <a:rPr lang="it-IT" smtClean="0"/>
              <a:t>01/07/2024</a:t>
            </a:fld>
            <a:endParaRPr lang="it-IT"/>
          </a:p>
        </p:txBody>
      </p:sp>
      <p:sp>
        <p:nvSpPr>
          <p:cNvPr id="9" name="Footer Placeholder 8"/>
          <p:cNvSpPr>
            <a:spLocks noGrp="1"/>
          </p:cNvSpPr>
          <p:nvPr>
            <p:ph type="ftr" sz="quarter" idx="11"/>
          </p:nvPr>
        </p:nvSpPr>
        <p:spPr/>
        <p:txBody>
          <a:bodyPr/>
          <a:lstStyle/>
          <a:p>
            <a:endParaRPr lang="it-IT"/>
          </a:p>
        </p:txBody>
      </p:sp>
      <p:sp>
        <p:nvSpPr>
          <p:cNvPr id="10" name="Slide Number Placeholder 9"/>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1683345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8" name="Date Placeholder 7"/>
          <p:cNvSpPr>
            <a:spLocks noGrp="1"/>
          </p:cNvSpPr>
          <p:nvPr>
            <p:ph type="dt" sz="half" idx="10"/>
          </p:nvPr>
        </p:nvSpPr>
        <p:spPr/>
        <p:txBody>
          <a:bodyPr/>
          <a:lstStyle/>
          <a:p>
            <a:fld id="{F3A478E0-4D52-419B-BA1C-24FFB88B476C}" type="datetimeFigureOut">
              <a:rPr lang="it-IT" smtClean="0"/>
              <a:t>01/07/2024</a:t>
            </a:fld>
            <a:endParaRPr lang="it-IT"/>
          </a:p>
        </p:txBody>
      </p:sp>
      <p:sp>
        <p:nvSpPr>
          <p:cNvPr id="9" name="Footer Placeholder 8"/>
          <p:cNvSpPr>
            <a:spLocks noGrp="1"/>
          </p:cNvSpPr>
          <p:nvPr>
            <p:ph type="ftr" sz="quarter" idx="11"/>
          </p:nvPr>
        </p:nvSpPr>
        <p:spPr>
          <a:xfrm>
            <a:off x="3499101" y="6356350"/>
            <a:ext cx="5911517" cy="365125"/>
          </a:xfrm>
        </p:spPr>
        <p:txBody>
          <a:bodyPr/>
          <a:lstStyle/>
          <a:p>
            <a:endParaRPr lang="it-IT"/>
          </a:p>
        </p:txBody>
      </p:sp>
      <p:sp>
        <p:nvSpPr>
          <p:cNvPr id="10" name="Slide Number Placeholder 9"/>
          <p:cNvSpPr>
            <a:spLocks noGrp="1"/>
          </p:cNvSpPr>
          <p:nvPr>
            <p:ph type="sldNum" sz="quarter" idx="12"/>
          </p:nvPr>
        </p:nvSpPr>
        <p:spPr/>
        <p:txBody>
          <a:bodyPr/>
          <a:lstStyle/>
          <a:p>
            <a:fld id="{BF61F477-D455-4820-8834-8F03E1C002E0}" type="slidenum">
              <a:rPr lang="it-IT" smtClean="0"/>
              <a:t>‹N›</a:t>
            </a:fld>
            <a:endParaRPr lang="it-IT"/>
          </a:p>
        </p:txBody>
      </p:sp>
    </p:spTree>
    <p:extLst>
      <p:ext uri="{BB962C8B-B14F-4D97-AF65-F5344CB8AC3E}">
        <p14:creationId xmlns:p14="http://schemas.microsoft.com/office/powerpoint/2010/main" val="2166749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F3A478E0-4D52-419B-BA1C-24FFB88B476C}" type="datetimeFigureOut">
              <a:rPr lang="it-IT" smtClean="0"/>
              <a:t>01/07/2024</a:t>
            </a:fld>
            <a:endParaRPr lang="it-IT"/>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BF61F477-D455-4820-8834-8F03E1C002E0}" type="slidenum">
              <a:rPr lang="it-IT" smtClean="0"/>
              <a:t>‹N›</a:t>
            </a:fld>
            <a:endParaRPr lang="it-IT"/>
          </a:p>
        </p:txBody>
      </p:sp>
    </p:spTree>
    <p:extLst>
      <p:ext uri="{BB962C8B-B14F-4D97-AF65-F5344CB8AC3E}">
        <p14:creationId xmlns:p14="http://schemas.microsoft.com/office/powerpoint/2010/main" val="3907596852"/>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procedimenti.regione.marche.it/AreaPA/Pratiche/Avvia?ID=14096" TargetMode="External"/><Relationship Id="rId2" Type="http://schemas.openxmlformats.org/officeDocument/2006/relationships/hyperlink" Target="https://procedimenti.regione.marche.it/AreaPA/Pratiche/Avvia?ID=14095" TargetMode="External"/><Relationship Id="rId1" Type="http://schemas.openxmlformats.org/officeDocument/2006/relationships/slideLayout" Target="../slideLayouts/slideLayout3.xml"/><Relationship Id="rId5" Type="http://schemas.openxmlformats.org/officeDocument/2006/relationships/hyperlink" Target="https://procedimenti.regione.marche.it/AreaPA/Pratiche/Avvia?ID=14098" TargetMode="External"/><Relationship Id="rId4" Type="http://schemas.openxmlformats.org/officeDocument/2006/relationships/hyperlink" Target="https://procedimenti.regione.marche.it/AreaPA/Pratiche/Avvia?ID=14097"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321FC5-3025-4B95-9E2F-EFA19B18E05B}"/>
              </a:ext>
            </a:extLst>
          </p:cNvPr>
          <p:cNvSpPr>
            <a:spLocks noGrp="1"/>
          </p:cNvSpPr>
          <p:nvPr>
            <p:ph type="ctrTitle"/>
          </p:nvPr>
        </p:nvSpPr>
        <p:spPr>
          <a:xfrm>
            <a:off x="523604" y="1063101"/>
            <a:ext cx="8407332" cy="4927106"/>
          </a:xfrm>
        </p:spPr>
        <p:txBody>
          <a:bodyPr>
            <a:noAutofit/>
          </a:bodyPr>
          <a:lstStyle/>
          <a:p>
            <a:r>
              <a:rPr lang="it-IT" sz="5400" b="1" dirty="0">
                <a:solidFill>
                  <a:schemeClr val="bg1"/>
                </a:solidFill>
                <a:latin typeface="Calibri" panose="020F0502020204030204" pitchFamily="34" charset="0"/>
                <a:cs typeface="Calibri" panose="020F0502020204030204" pitchFamily="34" charset="0"/>
              </a:rPr>
              <a:t>Bando per la concessione di incentivi a sostegno di attività di promo-commercializzazione e destagionalizzazione turistica della Regione Marche 2024-2025</a:t>
            </a:r>
            <a:endParaRPr lang="it-IT" sz="5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9883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5DC35F-404E-449C-BA63-FE7B816F0138}"/>
              </a:ext>
            </a:extLst>
          </p:cNvPr>
          <p:cNvSpPr>
            <a:spLocks noGrp="1"/>
          </p:cNvSpPr>
          <p:nvPr>
            <p:ph type="title"/>
          </p:nvPr>
        </p:nvSpPr>
        <p:spPr>
          <a:xfrm>
            <a:off x="0" y="1325081"/>
            <a:ext cx="3240350" cy="3255264"/>
          </a:xfrm>
        </p:spPr>
        <p:txBody>
          <a:bodyPr>
            <a:noAutofit/>
          </a:bodyPr>
          <a:lstStyle/>
          <a:p>
            <a:r>
              <a:rPr lang="it-IT" sz="4400" dirty="0">
                <a:latin typeface="Calibri" panose="020F0502020204030204" pitchFamily="34" charset="0"/>
                <a:cs typeface="Calibri" panose="020F0502020204030204" pitchFamily="34" charset="0"/>
              </a:rPr>
              <a:t>Contributi concedibili ed interventi ammissibili </a:t>
            </a:r>
          </a:p>
        </p:txBody>
      </p:sp>
      <p:sp>
        <p:nvSpPr>
          <p:cNvPr id="3" name="Segnaposto testo 2">
            <a:extLst>
              <a:ext uri="{FF2B5EF4-FFF2-40B4-BE49-F238E27FC236}">
                <a16:creationId xmlns:a16="http://schemas.microsoft.com/office/drawing/2014/main" id="{18CCD6E4-A10D-4656-93B4-49F947942ADC}"/>
              </a:ext>
            </a:extLst>
          </p:cNvPr>
          <p:cNvSpPr>
            <a:spLocks noGrp="1"/>
          </p:cNvSpPr>
          <p:nvPr>
            <p:ph type="body" idx="1"/>
          </p:nvPr>
        </p:nvSpPr>
        <p:spPr>
          <a:xfrm>
            <a:off x="3886200" y="878889"/>
            <a:ext cx="7315200" cy="5246703"/>
          </a:xfrm>
        </p:spPr>
        <p:txBody>
          <a:bodyPr>
            <a:normAutofit fontScale="62500" lnSpcReduction="20000"/>
          </a:bodyPr>
          <a:lstStyle/>
          <a:p>
            <a:r>
              <a:rPr lang="it-IT" sz="2300" dirty="0">
                <a:latin typeface="Calibri" panose="020F0502020204030204" pitchFamily="34" charset="0"/>
                <a:cs typeface="Calibri" panose="020F0502020204030204" pitchFamily="34" charset="0"/>
              </a:rPr>
              <a:t>L’intervento consiste in un contributo che la Regione Marche riconosce ai tour operator/agenzie di viaggio che commercializzano pacchetti turistici con pernottamento nel territorio marchigiano. </a:t>
            </a:r>
          </a:p>
          <a:p>
            <a:pPr algn="just"/>
            <a:r>
              <a:rPr lang="it-IT" sz="2300" dirty="0">
                <a:latin typeface="Calibri" panose="020F0502020204030204" pitchFamily="34" charset="0"/>
                <a:cs typeface="Calibri" panose="020F0502020204030204" pitchFamily="34" charset="0"/>
              </a:rPr>
              <a:t>La Regione riconosce un contributo </a:t>
            </a:r>
            <a:r>
              <a:rPr lang="it-IT" sz="2300" b="1" dirty="0">
                <a:latin typeface="Calibri" panose="020F0502020204030204" pitchFamily="34" charset="0"/>
                <a:cs typeface="Calibri" panose="020F0502020204030204" pitchFamily="34" charset="0"/>
              </a:rPr>
              <a:t>nel limite massimo complessivo di € 10.000,00 per annualità (2024 e 2025) </a:t>
            </a:r>
            <a:r>
              <a:rPr lang="it-IT" sz="2300" dirty="0">
                <a:latin typeface="Calibri" panose="020F0502020204030204" pitchFamily="34" charset="0"/>
                <a:cs typeface="Calibri" panose="020F0502020204030204" pitchFamily="34" charset="0"/>
              </a:rPr>
              <a:t>per ogni singola Impresa, secondo i seguenti criteri: </a:t>
            </a:r>
          </a:p>
          <a:p>
            <a:pPr algn="just"/>
            <a:r>
              <a:rPr lang="it-IT" sz="2300" dirty="0">
                <a:latin typeface="Calibri" panose="020F0502020204030204" pitchFamily="34" charset="0"/>
                <a:cs typeface="Calibri" panose="020F0502020204030204" pitchFamily="34" charset="0"/>
              </a:rPr>
              <a:t>L’ammontare del contributo verrà determinato ripartendo la dotazione finanziaria, prevista per il presente bando, per il numero di domande ammissibili nel limite massimo di € 10.000,00. </a:t>
            </a:r>
          </a:p>
          <a:p>
            <a:pPr algn="just"/>
            <a:r>
              <a:rPr lang="it-IT" sz="2300" dirty="0">
                <a:latin typeface="Calibri" panose="020F0502020204030204" pitchFamily="34" charset="0"/>
                <a:cs typeface="Calibri" panose="020F0502020204030204" pitchFamily="34" charset="0"/>
              </a:rPr>
              <a:t>Il periodo ammesso a contributo si riferisce a viaggi organizzati nei seguenti periodi: </a:t>
            </a:r>
          </a:p>
          <a:p>
            <a:pPr algn="just"/>
            <a:r>
              <a:rPr lang="it-IT" sz="2300" b="1" dirty="0">
                <a:latin typeface="Calibri" panose="020F0502020204030204" pitchFamily="34" charset="0"/>
                <a:cs typeface="Calibri" panose="020F0502020204030204" pitchFamily="34" charset="0"/>
              </a:rPr>
              <a:t>dal 01/01/2024 al 30/06/2024 e dal 01/09/2024 al 31/12/2024 e dal 01/01/2025 al 30/06/2025 e dal 01/09/2025 al 31/12/2025. </a:t>
            </a:r>
            <a:endParaRPr lang="it-IT" sz="2300" dirty="0">
              <a:latin typeface="Calibri" panose="020F0502020204030204" pitchFamily="34" charset="0"/>
              <a:cs typeface="Calibri" panose="020F0502020204030204" pitchFamily="34" charset="0"/>
            </a:endParaRPr>
          </a:p>
          <a:p>
            <a:pPr algn="just"/>
            <a:r>
              <a:rPr lang="it-IT" sz="2300" dirty="0">
                <a:latin typeface="Calibri" panose="020F0502020204030204" pitchFamily="34" charset="0"/>
                <a:cs typeface="Calibri" panose="020F0502020204030204" pitchFamily="34" charset="0"/>
              </a:rPr>
              <a:t>(NB: si prenderanno in considerazione solo le notti ricadenti nel suddetto periodo ammesso anche se il soggiorno dovesse avere inizio in data precedente o fine in data successiva) </a:t>
            </a:r>
          </a:p>
          <a:p>
            <a:pPr algn="just"/>
            <a:r>
              <a:rPr lang="it-IT" sz="2300" dirty="0">
                <a:latin typeface="Calibri" panose="020F0502020204030204" pitchFamily="34" charset="0"/>
                <a:cs typeface="Calibri" panose="020F0502020204030204" pitchFamily="34" charset="0"/>
              </a:rPr>
              <a:t>Il contributo viene quantificato secondo le seguenti modalità: </a:t>
            </a:r>
          </a:p>
          <a:p>
            <a:pPr algn="just"/>
            <a:r>
              <a:rPr lang="it-IT" sz="2300" dirty="0">
                <a:latin typeface="Calibri" panose="020F0502020204030204" pitchFamily="34" charset="0"/>
                <a:cs typeface="Calibri" panose="020F0502020204030204" pitchFamily="34" charset="0"/>
              </a:rPr>
              <a:t>• un contributo complessivo pari a </a:t>
            </a:r>
            <a:r>
              <a:rPr lang="it-IT" sz="2300" b="1" dirty="0">
                <a:latin typeface="Calibri" panose="020F0502020204030204" pitchFamily="34" charset="0"/>
                <a:cs typeface="Calibri" panose="020F0502020204030204" pitchFamily="34" charset="0"/>
              </a:rPr>
              <a:t>€ 7,00 per persona (adulti e minori), </a:t>
            </a:r>
            <a:r>
              <a:rPr lang="it-IT" sz="2300" dirty="0">
                <a:latin typeface="Calibri" panose="020F0502020204030204" pitchFamily="34" charset="0"/>
                <a:cs typeface="Calibri" panose="020F0502020204030204" pitchFamily="34" charset="0"/>
              </a:rPr>
              <a:t>con riferimento ad ogni contratto di viaggio venduto dal Tour operator per un soggiorno relativo a viaggiatori che abbiano trascorso almeno due notti, nei periodi sopra indicati, in strutture ricettive Extralberghiere, autorizzate all’esercizio dell’attività nel territorio della Regione Marche. </a:t>
            </a:r>
            <a:r>
              <a:rPr lang="it-IT" sz="2300" b="1" dirty="0">
                <a:latin typeface="Calibri" panose="020F0502020204030204" pitchFamily="34" charset="0"/>
                <a:cs typeface="Calibri" panose="020F0502020204030204" pitchFamily="34" charset="0"/>
              </a:rPr>
              <a:t>Il bonus verrà raddoppiato per ogni persona che soggiornerà per più di 4 notti; </a:t>
            </a:r>
            <a:endParaRPr lang="it-IT" sz="2300" dirty="0">
              <a:latin typeface="Calibri" panose="020F0502020204030204" pitchFamily="34" charset="0"/>
              <a:cs typeface="Calibri" panose="020F0502020204030204" pitchFamily="34" charset="0"/>
            </a:endParaRPr>
          </a:p>
          <a:p>
            <a:pPr algn="just"/>
            <a:r>
              <a:rPr lang="it-IT" sz="2300" dirty="0">
                <a:latin typeface="Calibri" panose="020F0502020204030204" pitchFamily="34" charset="0"/>
                <a:cs typeface="Calibri" panose="020F0502020204030204" pitchFamily="34" charset="0"/>
              </a:rPr>
              <a:t>• un contributo complessivo pari a </a:t>
            </a:r>
            <a:r>
              <a:rPr lang="it-IT" sz="2300" b="1" dirty="0">
                <a:latin typeface="Calibri" panose="020F0502020204030204" pitchFamily="34" charset="0"/>
                <a:cs typeface="Calibri" panose="020F0502020204030204" pitchFamily="34" charset="0"/>
              </a:rPr>
              <a:t>€ 10,00 per persona (adulti e minori)</a:t>
            </a:r>
            <a:r>
              <a:rPr lang="it-IT" sz="2300" dirty="0">
                <a:latin typeface="Calibri" panose="020F0502020204030204" pitchFamily="34" charset="0"/>
                <a:cs typeface="Calibri" panose="020F0502020204030204" pitchFamily="34" charset="0"/>
              </a:rPr>
              <a:t>, con riferimento ad ogni contratto di viaggio venduto dal Tour operator per un soggiorno relativo a viaggiatori che abbiano trascorso almeno due notti, nei periodi sopra indicati, in strutture ricettive Alberghiere con classificazione pari o superiore alle 3 stelle, autorizzate all’esercizio dell’attività nel territorio della Regione Marche e contributo complessivo pari a </a:t>
            </a:r>
            <a:r>
              <a:rPr lang="it-IT" sz="2300" b="1" dirty="0">
                <a:latin typeface="Calibri" panose="020F0502020204030204" pitchFamily="34" charset="0"/>
                <a:cs typeface="Calibri" panose="020F0502020204030204" pitchFamily="34" charset="0"/>
              </a:rPr>
              <a:t>€ 7,00 </a:t>
            </a:r>
            <a:r>
              <a:rPr lang="it-IT" sz="2300" dirty="0">
                <a:latin typeface="Calibri" panose="020F0502020204030204" pitchFamily="34" charset="0"/>
                <a:cs typeface="Calibri" panose="020F0502020204030204" pitchFamily="34" charset="0"/>
              </a:rPr>
              <a:t>per soggiorni in strutture ricettive Alberghiere con classificazione a 1 o 2 stelle. </a:t>
            </a:r>
            <a:r>
              <a:rPr lang="it-IT" sz="2300" b="1" dirty="0">
                <a:latin typeface="Calibri" panose="020F0502020204030204" pitchFamily="34" charset="0"/>
                <a:cs typeface="Calibri" panose="020F0502020204030204" pitchFamily="34" charset="0"/>
              </a:rPr>
              <a:t>Il bonus verrà raddoppiato per ogni persona che soggiornerà per più di 4 notti. </a:t>
            </a:r>
            <a:endParaRPr lang="it-IT" sz="2300"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890916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F3F249-E27B-4DFB-8D9A-AF1B20EFC378}"/>
              </a:ext>
            </a:extLst>
          </p:cNvPr>
          <p:cNvSpPr>
            <a:spLocks noGrp="1"/>
          </p:cNvSpPr>
          <p:nvPr>
            <p:ph type="title"/>
          </p:nvPr>
        </p:nvSpPr>
        <p:spPr>
          <a:xfrm>
            <a:off x="230820" y="1298448"/>
            <a:ext cx="3071674" cy="1382608"/>
          </a:xfrm>
        </p:spPr>
        <p:txBody>
          <a:bodyPr/>
          <a:lstStyle/>
          <a:p>
            <a:r>
              <a:rPr lang="it-IT" sz="3200" dirty="0">
                <a:latin typeface="Calibri" panose="020F0502020204030204" pitchFamily="34" charset="0"/>
                <a:cs typeface="Calibri" panose="020F0502020204030204" pitchFamily="34" charset="0"/>
              </a:rPr>
              <a:t>Rendicontazione</a:t>
            </a:r>
            <a:r>
              <a:rPr lang="it-IT" dirty="0"/>
              <a:t> </a:t>
            </a:r>
          </a:p>
        </p:txBody>
      </p:sp>
      <p:sp>
        <p:nvSpPr>
          <p:cNvPr id="3" name="Segnaposto testo 2">
            <a:extLst>
              <a:ext uri="{FF2B5EF4-FFF2-40B4-BE49-F238E27FC236}">
                <a16:creationId xmlns:a16="http://schemas.microsoft.com/office/drawing/2014/main" id="{8DE8A26C-C334-4ED4-9C10-B6E71D88D6E8}"/>
              </a:ext>
            </a:extLst>
          </p:cNvPr>
          <p:cNvSpPr>
            <a:spLocks noGrp="1"/>
          </p:cNvSpPr>
          <p:nvPr>
            <p:ph type="body" idx="1"/>
          </p:nvPr>
        </p:nvSpPr>
        <p:spPr>
          <a:xfrm>
            <a:off x="3886200" y="958788"/>
            <a:ext cx="7315200" cy="4628196"/>
          </a:xfrm>
        </p:spPr>
        <p:txBody>
          <a:bodyPr>
            <a:normAutofit/>
          </a:bodyPr>
          <a:lstStyle/>
          <a:p>
            <a:pPr algn="just"/>
            <a:r>
              <a:rPr lang="it-IT" dirty="0">
                <a:latin typeface="Calibri" panose="020F0502020204030204" pitchFamily="34" charset="0"/>
                <a:cs typeface="Calibri" panose="020F0502020204030204" pitchFamily="34" charset="0"/>
              </a:rPr>
              <a:t>La Rendicontazione annua delle spese sostenute dovrà pervenire con apposita Modulistica entro e non oltre il 31 gennaio 2025 per la rendicontazione afferente all’annualità 2024 e entro e non oltre il 31 gennaio 2026 per la rendicontazione afferente all’annualità 2025, tramite il sistema “</a:t>
            </a:r>
            <a:r>
              <a:rPr lang="it-IT" dirty="0" err="1">
                <a:latin typeface="Calibri" panose="020F0502020204030204" pitchFamily="34" charset="0"/>
                <a:cs typeface="Calibri" panose="020F0502020204030204" pitchFamily="34" charset="0"/>
              </a:rPr>
              <a:t>Procedimarche</a:t>
            </a:r>
            <a:r>
              <a:rPr lang="it-IT" dirty="0">
                <a:latin typeface="Calibri" panose="020F0502020204030204" pitchFamily="34" charset="0"/>
                <a:cs typeface="Calibri" panose="020F0502020204030204" pitchFamily="34" charset="0"/>
              </a:rPr>
              <a:t>” a link che sarà comunicato al seguente indirizzo: </a:t>
            </a:r>
          </a:p>
          <a:p>
            <a:pPr algn="just"/>
            <a:r>
              <a:rPr lang="it-IT" dirty="0">
                <a:latin typeface="Calibri" panose="020F0502020204030204" pitchFamily="34" charset="0"/>
                <a:cs typeface="Calibri" panose="020F0502020204030204" pitchFamily="34" charset="0"/>
              </a:rPr>
              <a:t>https://www.regione.marche.it/Entra-in-Regione/Bandi </a:t>
            </a:r>
          </a:p>
          <a:p>
            <a:pPr algn="just"/>
            <a:endParaRPr lang="it-IT" dirty="0">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Per le spese afferenti all’Attività di accoglienza di tipo esperienziale è necessario allegare alla rendicontazione il voucher dei servizi (se disponibile) e l’estratto conto predisposto per il </a:t>
            </a:r>
            <a:r>
              <a:rPr lang="it-IT" dirty="0"/>
              <a:t>cliente. </a:t>
            </a:r>
          </a:p>
        </p:txBody>
      </p:sp>
    </p:spTree>
    <p:extLst>
      <p:ext uri="{BB962C8B-B14F-4D97-AF65-F5344CB8AC3E}">
        <p14:creationId xmlns:p14="http://schemas.microsoft.com/office/powerpoint/2010/main" val="548248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B95C36-4750-491F-A163-B1A9B18E004C}"/>
              </a:ext>
            </a:extLst>
          </p:cNvPr>
          <p:cNvSpPr>
            <a:spLocks noGrp="1"/>
          </p:cNvSpPr>
          <p:nvPr>
            <p:ph type="title"/>
          </p:nvPr>
        </p:nvSpPr>
        <p:spPr>
          <a:xfrm>
            <a:off x="381740" y="1298448"/>
            <a:ext cx="2503503" cy="1853125"/>
          </a:xfrm>
        </p:spPr>
        <p:txBody>
          <a:bodyPr/>
          <a:lstStyle/>
          <a:p>
            <a:r>
              <a:rPr lang="it-IT" dirty="0"/>
              <a:t>CUP</a:t>
            </a:r>
          </a:p>
        </p:txBody>
      </p:sp>
      <p:sp>
        <p:nvSpPr>
          <p:cNvPr id="3" name="Segnaposto testo 2">
            <a:extLst>
              <a:ext uri="{FF2B5EF4-FFF2-40B4-BE49-F238E27FC236}">
                <a16:creationId xmlns:a16="http://schemas.microsoft.com/office/drawing/2014/main" id="{71023D4F-0EAA-489C-AB1F-CBD86776629C}"/>
              </a:ext>
            </a:extLst>
          </p:cNvPr>
          <p:cNvSpPr>
            <a:spLocks noGrp="1"/>
          </p:cNvSpPr>
          <p:nvPr>
            <p:ph type="body" idx="1"/>
          </p:nvPr>
        </p:nvSpPr>
        <p:spPr>
          <a:xfrm>
            <a:off x="3886200" y="896646"/>
            <a:ext cx="7315200" cy="5415377"/>
          </a:xfrm>
        </p:spPr>
        <p:txBody>
          <a:bodyPr>
            <a:normAutofit fontScale="92500" lnSpcReduction="20000"/>
          </a:bodyPr>
          <a:lstStyle/>
          <a:p>
            <a:pPr algn="just"/>
            <a:r>
              <a:rPr lang="it-IT" sz="1400" dirty="0">
                <a:latin typeface="Calibri" panose="020F0502020204030204" pitchFamily="34" charset="0"/>
                <a:cs typeface="Calibri" panose="020F0502020204030204" pitchFamily="34" charset="0"/>
              </a:rPr>
              <a:t>Le fatture e la documentazione contabile equipollente </a:t>
            </a:r>
            <a:r>
              <a:rPr lang="it-IT" sz="1400" b="1" dirty="0">
                <a:latin typeface="Calibri" panose="020F0502020204030204" pitchFamily="34" charset="0"/>
                <a:cs typeface="Calibri" panose="020F0502020204030204" pitchFamily="34" charset="0"/>
              </a:rPr>
              <a:t>dovranno riportare il Codice Unico di Progetto (CUP) </a:t>
            </a:r>
            <a:r>
              <a:rPr lang="it-IT" sz="1400" dirty="0">
                <a:latin typeface="Calibri" panose="020F0502020204030204" pitchFamily="34" charset="0"/>
                <a:cs typeface="Calibri" panose="020F0502020204030204" pitchFamily="34" charset="0"/>
              </a:rPr>
              <a:t>assegnato in fase di concessione, in difetto i documenti dovranno essere integrati, pena l’inammissibilità della spesa, fatta salva la documentazione prodotta anteriormente all’assegnazione del CUP che dovrà essere regolarizzata secondo le seguenti modalità: </a:t>
            </a:r>
          </a:p>
          <a:p>
            <a:pPr algn="just"/>
            <a:r>
              <a:rPr lang="it-IT" sz="1400" dirty="0">
                <a:latin typeface="Calibri" panose="020F0502020204030204" pitchFamily="34" charset="0"/>
                <a:cs typeface="Calibri" panose="020F0502020204030204" pitchFamily="34" charset="0"/>
              </a:rPr>
              <a:t>FATTURE ELETTRONICHE </a:t>
            </a:r>
          </a:p>
          <a:p>
            <a:pPr algn="just"/>
            <a:r>
              <a:rPr lang="it-IT" sz="1400" dirty="0">
                <a:latin typeface="Calibri" panose="020F0502020204030204" pitchFamily="34" charset="0"/>
                <a:cs typeface="Calibri" panose="020F0502020204030204" pitchFamily="34" charset="0"/>
              </a:rPr>
              <a:t>La fattura elettronica, per essere correttamente rendicontata, dovrà essere regolarizzata mediante la realizzazione di un'integrazione elettronica da unire all'originale, secondo le modalità indicate dalla circolare dell’Agenzia delle Entrate n. 14/E del 2019. L’integrazione elettronica della fattura senza CUP è possibile utilizzando il codice di autofattura/integrazione predisposto dall’Agenzia delle Entrate (TD20). </a:t>
            </a:r>
          </a:p>
          <a:p>
            <a:pPr algn="just"/>
            <a:r>
              <a:rPr lang="it-IT" sz="1400" dirty="0">
                <a:latin typeface="Calibri" panose="020F0502020204030204" pitchFamily="34" charset="0"/>
                <a:cs typeface="Calibri" panose="020F0502020204030204" pitchFamily="34" charset="0"/>
              </a:rPr>
              <a:t>FATTURE CARTACEE </a:t>
            </a:r>
          </a:p>
          <a:p>
            <a:pPr algn="just"/>
            <a:r>
              <a:rPr lang="it-IT" sz="1400" dirty="0">
                <a:latin typeface="Calibri" panose="020F0502020204030204" pitchFamily="34" charset="0"/>
                <a:cs typeface="Calibri" panose="020F0502020204030204" pitchFamily="34" charset="0"/>
              </a:rPr>
              <a:t>La fattura cartacea, per essere correttamente rendicontata, dovrà essere regolarizzata mediante l’apposizione del CUP sull’originale di ogni fattura cartacea, sia di acconto che di saldo, con scrittura indelebile, mediante l’utilizzo della seguente dicitura: </a:t>
            </a:r>
          </a:p>
          <a:p>
            <a:pPr algn="just"/>
            <a:r>
              <a:rPr lang="it-IT" sz="1400" i="1" dirty="0">
                <a:latin typeface="Calibri" panose="020F0502020204030204" pitchFamily="34" charset="0"/>
                <a:cs typeface="Calibri" panose="020F0502020204030204" pitchFamily="34" charset="0"/>
              </a:rPr>
              <a:t>Documento contabile finanziato a valere sul Bando per la concessione di incentivi a sostegno di attività di promo-commercializzazione e destagionalizzazione – CUP XXXXXXXX </a:t>
            </a:r>
          </a:p>
          <a:p>
            <a:pPr algn="just"/>
            <a:r>
              <a:rPr lang="it-IT" sz="1400" dirty="0">
                <a:latin typeface="Calibri" panose="020F0502020204030204" pitchFamily="34" charset="0"/>
                <a:cs typeface="Calibri" panose="020F0502020204030204" pitchFamily="34" charset="0"/>
              </a:rPr>
              <a:t>QUIETANZE DI PAGAMENTO 7 </a:t>
            </a:r>
          </a:p>
          <a:p>
            <a:pPr algn="just"/>
            <a:r>
              <a:rPr lang="it-IT" sz="1400" dirty="0">
                <a:latin typeface="Calibri" panose="020F0502020204030204" pitchFamily="34" charset="0"/>
                <a:cs typeface="Calibri" panose="020F0502020204030204" pitchFamily="34" charset="0"/>
              </a:rPr>
              <a:t>La quietanza di pagamento, per essere correttamente rendicontata, dovrà essere regolarizzata mediante l’apposizione del CUP sulla copia cartacea di ciascuna quietanza di pagamento, con scrittura indelebile, mediante l’utilizzo della seguente dicitura: </a:t>
            </a:r>
          </a:p>
          <a:p>
            <a:pPr algn="just"/>
            <a:r>
              <a:rPr lang="it-IT" sz="1400" i="1" dirty="0">
                <a:latin typeface="Calibri" panose="020F0502020204030204" pitchFamily="34" charset="0"/>
                <a:cs typeface="Calibri" panose="020F0502020204030204" pitchFamily="34" charset="0"/>
              </a:rPr>
              <a:t>Documento contabile finanziato a valere sul Bando per la concessione di incentivi a sostegno di attività di promo-commercializzazione e destagionalizzazione – CUP XXXXXXXX </a:t>
            </a:r>
          </a:p>
          <a:p>
            <a:pPr algn="just"/>
            <a:r>
              <a:rPr lang="it-IT" sz="1400" b="1" i="1" dirty="0">
                <a:latin typeface="Calibri" panose="020F0502020204030204" pitchFamily="34" charset="0"/>
                <a:cs typeface="Calibri" panose="020F0502020204030204" pitchFamily="34" charset="0"/>
              </a:rPr>
              <a:t>Esclusivamente per la rendicontazione afferente all’annualità 2024, la regolarizzazione delle fatture elettroniche sarà possibile tramite un’autodichiarazione anziché con la procedura sopradescritta.  (il modello fac-simile sarà messo a disposizione al seguente link: https://www.regione.marche.it/turismo/Bandi/id_23985/8174 )</a:t>
            </a:r>
          </a:p>
          <a:p>
            <a:pPr algn="just"/>
            <a:endParaRPr lang="it-IT"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0288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1D7892-9F21-433E-85B5-9F72906158F4}"/>
              </a:ext>
            </a:extLst>
          </p:cNvPr>
          <p:cNvSpPr>
            <a:spLocks noGrp="1"/>
          </p:cNvSpPr>
          <p:nvPr>
            <p:ph type="title"/>
          </p:nvPr>
        </p:nvSpPr>
        <p:spPr>
          <a:xfrm>
            <a:off x="301842" y="1298448"/>
            <a:ext cx="2743200" cy="1950779"/>
          </a:xfrm>
        </p:spPr>
        <p:txBody>
          <a:bodyPr/>
          <a:lstStyle/>
          <a:p>
            <a:r>
              <a:rPr lang="it-IT" dirty="0"/>
              <a:t>Contatti</a:t>
            </a:r>
          </a:p>
        </p:txBody>
      </p:sp>
      <p:sp>
        <p:nvSpPr>
          <p:cNvPr id="3" name="Segnaposto testo 2">
            <a:extLst>
              <a:ext uri="{FF2B5EF4-FFF2-40B4-BE49-F238E27FC236}">
                <a16:creationId xmlns:a16="http://schemas.microsoft.com/office/drawing/2014/main" id="{BE0D1562-6ED5-44BE-80E1-2EA8FB6E9AB5}"/>
              </a:ext>
            </a:extLst>
          </p:cNvPr>
          <p:cNvSpPr>
            <a:spLocks noGrp="1"/>
          </p:cNvSpPr>
          <p:nvPr>
            <p:ph type="body" idx="1"/>
          </p:nvPr>
        </p:nvSpPr>
        <p:spPr>
          <a:xfrm>
            <a:off x="3637625" y="1393794"/>
            <a:ext cx="7315200" cy="4181382"/>
          </a:xfrm>
        </p:spPr>
        <p:txBody>
          <a:bodyPr/>
          <a:lstStyle/>
          <a:p>
            <a:r>
              <a:rPr lang="it-IT" sz="4000" dirty="0">
                <a:latin typeface="Calibri" panose="020F0502020204030204" pitchFamily="34" charset="0"/>
                <a:cs typeface="Calibri" panose="020F0502020204030204" pitchFamily="34" charset="0"/>
              </a:rPr>
              <a:t>Settore Turismo – Dipartimento Sviluppo Economico </a:t>
            </a:r>
          </a:p>
          <a:p>
            <a:r>
              <a:rPr lang="it-IT" dirty="0">
                <a:latin typeface="Calibri" panose="020F0502020204030204" pitchFamily="34" charset="0"/>
                <a:cs typeface="Calibri" panose="020F0502020204030204" pitchFamily="34" charset="0"/>
              </a:rPr>
              <a:t>Laura Penna tel. 071.806.2225 </a:t>
            </a:r>
          </a:p>
          <a:p>
            <a:r>
              <a:rPr lang="it-IT" dirty="0">
                <a:latin typeface="Calibri" panose="020F0502020204030204" pitchFamily="34" charset="0"/>
                <a:cs typeface="Calibri" panose="020F0502020204030204" pitchFamily="34" charset="0"/>
              </a:rPr>
              <a:t>mail: laura.penna@regione.marche.it </a:t>
            </a:r>
          </a:p>
          <a:p>
            <a:r>
              <a:rPr lang="pt-BR" dirty="0">
                <a:latin typeface="Calibri" panose="020F0502020204030204" pitchFamily="34" charset="0"/>
                <a:cs typeface="Calibri" panose="020F0502020204030204" pitchFamily="34" charset="0"/>
              </a:rPr>
              <a:t>Anna Maria Barbadori </a:t>
            </a:r>
            <a:r>
              <a:rPr lang="pt-BR" dirty="0"/>
              <a:t>tel. 071.806.2149 </a:t>
            </a:r>
            <a:endParaRPr lang="pt-BR" dirty="0">
              <a:latin typeface="Calibri" panose="020F0502020204030204" pitchFamily="34" charset="0"/>
              <a:cs typeface="Calibri" panose="020F0502020204030204" pitchFamily="34" charset="0"/>
            </a:endParaRPr>
          </a:p>
          <a:p>
            <a:r>
              <a:rPr lang="pt-BR" dirty="0">
                <a:latin typeface="Calibri" panose="020F0502020204030204" pitchFamily="34" charset="0"/>
                <a:cs typeface="Calibri" panose="020F0502020204030204" pitchFamily="34" charset="0"/>
              </a:rPr>
              <a:t>mail: annamaria.barbadori@regione</a:t>
            </a:r>
            <a:r>
              <a:rPr lang="pt-BR" dirty="0"/>
              <a:t>.marche.it</a:t>
            </a:r>
            <a:endParaRPr lang="it-IT" dirty="0"/>
          </a:p>
        </p:txBody>
      </p:sp>
    </p:spTree>
    <p:extLst>
      <p:ext uri="{BB962C8B-B14F-4D97-AF65-F5344CB8AC3E}">
        <p14:creationId xmlns:p14="http://schemas.microsoft.com/office/powerpoint/2010/main" val="483670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834DEC-786A-436F-B2A4-ACDCC072E6AD}"/>
              </a:ext>
            </a:extLst>
          </p:cNvPr>
          <p:cNvSpPr>
            <a:spLocks noGrp="1"/>
          </p:cNvSpPr>
          <p:nvPr>
            <p:ph type="title"/>
          </p:nvPr>
        </p:nvSpPr>
        <p:spPr>
          <a:xfrm>
            <a:off x="77147" y="1100032"/>
            <a:ext cx="3101059" cy="2140318"/>
          </a:xfrm>
        </p:spPr>
        <p:txBody>
          <a:bodyPr>
            <a:normAutofit/>
          </a:bodyPr>
          <a:lstStyle/>
          <a:p>
            <a:r>
              <a:rPr lang="it-IT" sz="4800" dirty="0">
                <a:latin typeface="Calibri" panose="020F0502020204030204" pitchFamily="34" charset="0"/>
                <a:cs typeface="Calibri" panose="020F0502020204030204" pitchFamily="34" charset="0"/>
              </a:rPr>
              <a:t>Obiettivo	</a:t>
            </a:r>
          </a:p>
        </p:txBody>
      </p:sp>
      <p:sp>
        <p:nvSpPr>
          <p:cNvPr id="5" name="Segnaposto testo 4">
            <a:extLst>
              <a:ext uri="{FF2B5EF4-FFF2-40B4-BE49-F238E27FC236}">
                <a16:creationId xmlns:a16="http://schemas.microsoft.com/office/drawing/2014/main" id="{0CC2D7E3-721A-490A-A127-4DC62B71A469}"/>
              </a:ext>
            </a:extLst>
          </p:cNvPr>
          <p:cNvSpPr>
            <a:spLocks noGrp="1"/>
          </p:cNvSpPr>
          <p:nvPr>
            <p:ph type="body" idx="1"/>
          </p:nvPr>
        </p:nvSpPr>
        <p:spPr>
          <a:xfrm>
            <a:off x="3886200" y="896645"/>
            <a:ext cx="7315200" cy="4690339"/>
          </a:xfrm>
        </p:spPr>
        <p:txBody>
          <a:bodyPr/>
          <a:lstStyle/>
          <a:p>
            <a:pPr algn="just"/>
            <a:r>
              <a:rPr lang="it-IT" dirty="0">
                <a:latin typeface="Calibri" panose="020F0502020204030204" pitchFamily="34" charset="0"/>
                <a:cs typeface="Calibri" panose="020F0502020204030204" pitchFamily="34" charset="0"/>
              </a:rPr>
              <a:t>Il presente intervento intende incentivare lo sviluppo del turismo regionale attraverso due linee di azione per le annualità 2024 e 2025: </a:t>
            </a:r>
          </a:p>
          <a:p>
            <a:pPr algn="just"/>
            <a:r>
              <a:rPr lang="it-IT" b="1" dirty="0">
                <a:latin typeface="Calibri" panose="020F0502020204030204" pitchFamily="34" charset="0"/>
                <a:cs typeface="Calibri" panose="020F0502020204030204" pitchFamily="34" charset="0"/>
              </a:rPr>
              <a:t>Linea di azione 1.1 – PROMO-COMMERCIALIZZAZIONE </a:t>
            </a:r>
            <a:r>
              <a:rPr lang="it-IT" dirty="0">
                <a:latin typeface="Calibri" panose="020F0502020204030204" pitchFamily="34" charset="0"/>
                <a:cs typeface="Calibri" panose="020F0502020204030204" pitchFamily="34" charset="0"/>
              </a:rPr>
              <a:t>- finalizzata alla concessione di contributi per incentivare i Tour Operator dell’Incoming Marche (OTIM) a svolgere attività di promozione e commercializzazione del prodotto turistico regionale;</a:t>
            </a:r>
          </a:p>
          <a:p>
            <a:pPr algn="just"/>
            <a:r>
              <a:rPr lang="it-IT" dirty="0">
                <a:latin typeface="Calibri" panose="020F0502020204030204" pitchFamily="34" charset="0"/>
                <a:cs typeface="Calibri" panose="020F0502020204030204" pitchFamily="34" charset="0"/>
              </a:rPr>
              <a:t> </a:t>
            </a:r>
            <a:r>
              <a:rPr lang="it-IT" b="1" dirty="0">
                <a:latin typeface="Calibri" panose="020F0502020204030204" pitchFamily="34" charset="0"/>
                <a:cs typeface="Calibri" panose="020F0502020204030204" pitchFamily="34" charset="0"/>
              </a:rPr>
              <a:t>Linea di azione 1.2 – DESTAGIONALIZZAZIONE </a:t>
            </a:r>
            <a:r>
              <a:rPr lang="it-IT" dirty="0">
                <a:latin typeface="Calibri" panose="020F0502020204030204" pitchFamily="34" charset="0"/>
                <a:cs typeface="Calibri" panose="020F0502020204030204" pitchFamily="34" charset="0"/>
              </a:rPr>
              <a:t>- finalizzata alla concessione di contributi alle Agenzie Viaggio e Tour Operator che attraverso l’attività di intermediazione garantiscono flussi turistici in entrata nei mesi di minor afflusso. 	</a:t>
            </a:r>
          </a:p>
          <a:p>
            <a:endParaRPr lang="it-IT" dirty="0"/>
          </a:p>
        </p:txBody>
      </p:sp>
    </p:spTree>
    <p:extLst>
      <p:ext uri="{BB962C8B-B14F-4D97-AF65-F5344CB8AC3E}">
        <p14:creationId xmlns:p14="http://schemas.microsoft.com/office/powerpoint/2010/main" val="320314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2DA965-AD8C-426D-913A-DB399F6AE07A}"/>
              </a:ext>
            </a:extLst>
          </p:cNvPr>
          <p:cNvSpPr>
            <a:spLocks noGrp="1"/>
          </p:cNvSpPr>
          <p:nvPr>
            <p:ph type="title"/>
          </p:nvPr>
        </p:nvSpPr>
        <p:spPr>
          <a:xfrm>
            <a:off x="177554" y="1298448"/>
            <a:ext cx="3089430" cy="3255264"/>
          </a:xfrm>
        </p:spPr>
        <p:txBody>
          <a:bodyPr/>
          <a:lstStyle/>
          <a:p>
            <a:r>
              <a:rPr lang="it-IT" sz="4400" b="1" dirty="0">
                <a:latin typeface="Calibri" panose="020F0502020204030204" pitchFamily="34" charset="0"/>
                <a:cs typeface="Calibri" panose="020F0502020204030204" pitchFamily="34" charset="0"/>
              </a:rPr>
              <a:t>Destinatari </a:t>
            </a:r>
            <a:r>
              <a:rPr lang="it-IT" dirty="0">
                <a:latin typeface="Calibri" panose="020F0502020204030204" pitchFamily="34" charset="0"/>
                <a:cs typeface="Calibri" panose="020F0502020204030204" pitchFamily="34" charset="0"/>
              </a:rPr>
              <a:t>	</a:t>
            </a:r>
            <a:br>
              <a:rPr lang="it-IT" dirty="0">
                <a:latin typeface="Calibri" panose="020F0502020204030204" pitchFamily="34" charset="0"/>
                <a:cs typeface="Calibri" panose="020F0502020204030204" pitchFamily="34" charset="0"/>
              </a:rPr>
            </a:br>
            <a:endParaRPr lang="it-IT" dirty="0">
              <a:latin typeface="Calibri" panose="020F0502020204030204" pitchFamily="34" charset="0"/>
              <a:cs typeface="Calibri" panose="020F0502020204030204" pitchFamily="34" charset="0"/>
            </a:endParaRPr>
          </a:p>
        </p:txBody>
      </p:sp>
      <p:sp>
        <p:nvSpPr>
          <p:cNvPr id="3" name="Segnaposto testo 2">
            <a:extLst>
              <a:ext uri="{FF2B5EF4-FFF2-40B4-BE49-F238E27FC236}">
                <a16:creationId xmlns:a16="http://schemas.microsoft.com/office/drawing/2014/main" id="{AFFEF330-F09D-4609-A575-79738EDC353F}"/>
              </a:ext>
            </a:extLst>
          </p:cNvPr>
          <p:cNvSpPr>
            <a:spLocks noGrp="1"/>
          </p:cNvSpPr>
          <p:nvPr>
            <p:ph type="body" idx="1"/>
          </p:nvPr>
        </p:nvSpPr>
        <p:spPr>
          <a:xfrm>
            <a:off x="3886200" y="790113"/>
            <a:ext cx="7315200" cy="4796871"/>
          </a:xfrm>
        </p:spPr>
        <p:txBody>
          <a:bodyPr/>
          <a:lstStyle/>
          <a:p>
            <a:endParaRPr lang="it-IT" b="1" dirty="0"/>
          </a:p>
          <a:p>
            <a:pPr algn="just"/>
            <a:r>
              <a:rPr lang="it-IT" b="1" dirty="0">
                <a:latin typeface="Calibri" panose="020F0502020204030204" pitchFamily="34" charset="0"/>
                <a:cs typeface="Calibri" panose="020F0502020204030204" pitchFamily="34" charset="0"/>
              </a:rPr>
              <a:t>Linea di azione 1.1: </a:t>
            </a:r>
            <a:r>
              <a:rPr lang="it-IT" dirty="0">
                <a:latin typeface="Calibri" panose="020F0502020204030204" pitchFamily="34" charset="0"/>
                <a:cs typeface="Calibri" panose="020F0502020204030204" pitchFamily="34" charset="0"/>
              </a:rPr>
              <a:t>Tour Operator e Agenzie di viaggio iscritti, alla data di presentazione dell’istanza, all’elenco OTIM (Operatori Turistici Incoming Marche) istituito presso la Regione Marche ai sensi della DGR 1332/2014. </a:t>
            </a:r>
          </a:p>
          <a:p>
            <a:pPr algn="just"/>
            <a:r>
              <a:rPr lang="it-IT" b="1" dirty="0">
                <a:latin typeface="Calibri" panose="020F0502020204030204" pitchFamily="34" charset="0"/>
                <a:cs typeface="Calibri" panose="020F0502020204030204" pitchFamily="34" charset="0"/>
              </a:rPr>
              <a:t>Linea di azione 1.2: </a:t>
            </a:r>
            <a:r>
              <a:rPr lang="it-IT" dirty="0">
                <a:latin typeface="Calibri" panose="020F0502020204030204" pitchFamily="34" charset="0"/>
                <a:cs typeface="Calibri" panose="020F0502020204030204" pitchFamily="34" charset="0"/>
              </a:rPr>
              <a:t>Possono presentare richiesta per l’ammissione ai benefici del presente Bando le imprese italiane o appartenenti all’UE con i seguenti codici </a:t>
            </a:r>
            <a:r>
              <a:rPr lang="it-IT" dirty="0" err="1">
                <a:latin typeface="Calibri" panose="020F0502020204030204" pitchFamily="34" charset="0"/>
                <a:cs typeface="Calibri" panose="020F0502020204030204" pitchFamily="34" charset="0"/>
              </a:rPr>
              <a:t>Ateco</a:t>
            </a:r>
            <a:r>
              <a:rPr lang="it-IT" dirty="0">
                <a:latin typeface="Calibri" panose="020F0502020204030204" pitchFamily="34" charset="0"/>
                <a:cs typeface="Calibri" panose="020F0502020204030204" pitchFamily="34" charset="0"/>
              </a:rPr>
              <a:t> o </a:t>
            </a:r>
            <a:r>
              <a:rPr lang="it-IT" dirty="0" err="1">
                <a:latin typeface="Calibri" panose="020F0502020204030204" pitchFamily="34" charset="0"/>
                <a:cs typeface="Calibri" panose="020F0502020204030204" pitchFamily="34" charset="0"/>
              </a:rPr>
              <a:t>Nace</a:t>
            </a:r>
            <a:r>
              <a:rPr lang="it-IT" dirty="0">
                <a:latin typeface="Calibri" panose="020F0502020204030204" pitchFamily="34" charset="0"/>
                <a:cs typeface="Calibri" panose="020F0502020204030204" pitchFamily="34" charset="0"/>
              </a:rPr>
              <a:t>: Agenzie di Viaggio e Tour Operator codice </a:t>
            </a:r>
            <a:r>
              <a:rPr lang="it-IT" dirty="0" err="1">
                <a:latin typeface="Calibri" panose="020F0502020204030204" pitchFamily="34" charset="0"/>
                <a:cs typeface="Calibri" panose="020F0502020204030204" pitchFamily="34" charset="0"/>
              </a:rPr>
              <a:t>Ateco</a:t>
            </a:r>
            <a:r>
              <a:rPr lang="it-IT" dirty="0">
                <a:latin typeface="Calibri" panose="020F0502020204030204" pitchFamily="34" charset="0"/>
                <a:cs typeface="Calibri" panose="020F0502020204030204" pitchFamily="34" charset="0"/>
              </a:rPr>
              <a:t> 79.1 – codice </a:t>
            </a:r>
            <a:r>
              <a:rPr lang="it-IT" dirty="0" err="1">
                <a:latin typeface="Calibri" panose="020F0502020204030204" pitchFamily="34" charset="0"/>
                <a:cs typeface="Calibri" panose="020F0502020204030204" pitchFamily="34" charset="0"/>
              </a:rPr>
              <a:t>Nace</a:t>
            </a:r>
            <a:r>
              <a:rPr lang="it-IT" dirty="0">
                <a:latin typeface="Calibri" panose="020F0502020204030204" pitchFamily="34" charset="0"/>
                <a:cs typeface="Calibri" panose="020F0502020204030204" pitchFamily="34" charset="0"/>
              </a:rPr>
              <a:t> 79.1 / Agenzie di Viaggio codice </a:t>
            </a:r>
            <a:r>
              <a:rPr lang="it-IT" dirty="0" err="1">
                <a:latin typeface="Calibri" panose="020F0502020204030204" pitchFamily="34" charset="0"/>
                <a:cs typeface="Calibri" panose="020F0502020204030204" pitchFamily="34" charset="0"/>
              </a:rPr>
              <a:t>Ateco</a:t>
            </a:r>
            <a:r>
              <a:rPr lang="it-IT" dirty="0">
                <a:latin typeface="Calibri" panose="020F0502020204030204" pitchFamily="34" charset="0"/>
                <a:cs typeface="Calibri" panose="020F0502020204030204" pitchFamily="34" charset="0"/>
              </a:rPr>
              <a:t> 79.11.00 – codice </a:t>
            </a:r>
            <a:r>
              <a:rPr lang="it-IT" dirty="0" err="1">
                <a:latin typeface="Calibri" panose="020F0502020204030204" pitchFamily="34" charset="0"/>
                <a:cs typeface="Calibri" panose="020F0502020204030204" pitchFamily="34" charset="0"/>
              </a:rPr>
              <a:t>Nace</a:t>
            </a:r>
            <a:r>
              <a:rPr lang="it-IT" dirty="0">
                <a:latin typeface="Calibri" panose="020F0502020204030204" pitchFamily="34" charset="0"/>
                <a:cs typeface="Calibri" panose="020F0502020204030204" pitchFamily="34" charset="0"/>
              </a:rPr>
              <a:t> 79.11 / Tour Operator codice </a:t>
            </a:r>
            <a:r>
              <a:rPr lang="it-IT" dirty="0" err="1">
                <a:latin typeface="Calibri" panose="020F0502020204030204" pitchFamily="34" charset="0"/>
                <a:cs typeface="Calibri" panose="020F0502020204030204" pitchFamily="34" charset="0"/>
              </a:rPr>
              <a:t>Ateco</a:t>
            </a:r>
            <a:r>
              <a:rPr lang="it-IT" dirty="0">
                <a:latin typeface="Calibri" panose="020F0502020204030204" pitchFamily="34" charset="0"/>
                <a:cs typeface="Calibri" panose="020F0502020204030204" pitchFamily="34" charset="0"/>
              </a:rPr>
              <a:t> 79.12.00 – codice </a:t>
            </a:r>
            <a:r>
              <a:rPr lang="it-IT" dirty="0" err="1">
                <a:latin typeface="Calibri" panose="020F0502020204030204" pitchFamily="34" charset="0"/>
                <a:cs typeface="Calibri" panose="020F0502020204030204" pitchFamily="34" charset="0"/>
              </a:rPr>
              <a:t>Nace</a:t>
            </a:r>
            <a:r>
              <a:rPr lang="it-IT" dirty="0">
                <a:latin typeface="Calibri" panose="020F0502020204030204" pitchFamily="34" charset="0"/>
                <a:cs typeface="Calibri" panose="020F0502020204030204" pitchFamily="34" charset="0"/>
              </a:rPr>
              <a:t> 79.12. 	</a:t>
            </a:r>
          </a:p>
        </p:txBody>
      </p:sp>
    </p:spTree>
    <p:extLst>
      <p:ext uri="{BB962C8B-B14F-4D97-AF65-F5344CB8AC3E}">
        <p14:creationId xmlns:p14="http://schemas.microsoft.com/office/powerpoint/2010/main" val="175403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580D86-A084-4F7A-B206-7648F9238C9C}"/>
              </a:ext>
            </a:extLst>
          </p:cNvPr>
          <p:cNvSpPr>
            <a:spLocks noGrp="1"/>
          </p:cNvSpPr>
          <p:nvPr>
            <p:ph type="title"/>
          </p:nvPr>
        </p:nvSpPr>
        <p:spPr>
          <a:xfrm>
            <a:off x="0" y="1298447"/>
            <a:ext cx="3382392" cy="3238041"/>
          </a:xfrm>
        </p:spPr>
        <p:txBody>
          <a:bodyPr>
            <a:normAutofit/>
          </a:bodyPr>
          <a:lstStyle/>
          <a:p>
            <a:r>
              <a:rPr lang="it-IT" sz="4400" dirty="0">
                <a:latin typeface="Calibri" panose="020F0502020204030204" pitchFamily="34" charset="0"/>
                <a:cs typeface="Calibri" panose="020F0502020204030204" pitchFamily="34" charset="0"/>
              </a:rPr>
              <a:t>Modalità di presentazione delle domande</a:t>
            </a:r>
          </a:p>
        </p:txBody>
      </p:sp>
      <p:sp>
        <p:nvSpPr>
          <p:cNvPr id="4" name="Rectangle 1">
            <a:extLst>
              <a:ext uri="{FF2B5EF4-FFF2-40B4-BE49-F238E27FC236}">
                <a16:creationId xmlns:a16="http://schemas.microsoft.com/office/drawing/2014/main" id="{1B6DBE93-45D7-43AF-AE5F-BF2884977018}"/>
              </a:ext>
            </a:extLst>
          </p:cNvPr>
          <p:cNvSpPr>
            <a:spLocks noGrp="1" noChangeArrowheads="1"/>
          </p:cNvSpPr>
          <p:nvPr>
            <p:ph type="body" idx="1"/>
          </p:nvPr>
        </p:nvSpPr>
        <p:spPr bwMode="auto">
          <a:xfrm>
            <a:off x="3903659" y="813502"/>
            <a:ext cx="6261273" cy="489364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rgbClr val="3344DD"/>
                </a:solidFill>
                <a:effectLst/>
                <a:latin typeface="Calibri" panose="020F0502020204030204" pitchFamily="34" charset="0"/>
                <a:cs typeface="Calibri" panose="020F0502020204030204" pitchFamily="34" charset="0"/>
              </a:rPr>
              <a:t>M</a:t>
            </a:r>
            <a:r>
              <a:rPr kumimoji="0" lang="it-IT" altLang="it-IT" sz="1800" b="0" i="0" u="none" strike="noStrike" cap="none" normalizeH="0" baseline="0" dirty="0" bmk="">
                <a:ln>
                  <a:noFill/>
                </a:ln>
                <a:solidFill>
                  <a:srgbClr val="3344DD"/>
                </a:solidFill>
                <a:effectLst/>
                <a:latin typeface="Calibri" panose="020F0502020204030204" pitchFamily="34" charset="0"/>
                <a:cs typeface="Calibri" panose="020F0502020204030204" pitchFamily="34" charset="0"/>
              </a:rPr>
              <a:t>odalità di presentazione:</a:t>
            </a:r>
            <a:endParaRPr kumimoji="0" lang="it-IT" altLang="it-IT" sz="1800" b="0" i="0" u="none" strike="noStrike" cap="none" normalizeH="0" baseline="0" dirty="0">
              <a:ln>
                <a:noFill/>
              </a:ln>
              <a:solidFill>
                <a:srgbClr val="393939"/>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La domanda per la </a:t>
            </a:r>
            <a:r>
              <a:rPr kumimoji="0" lang="it-IT" altLang="it-IT" sz="1100" b="1"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linea di attività 1.1 </a:t>
            </a: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deve essere presentata separatamente per ogni annualità (2024 e 2025) e gli allegati necessari devono essere presentati obbligatoriamente nei termini e con le modalità previste ed esclusivamente attraverso la piattaforma web appositamente predisposta, accedendo al seguente link:</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annualità 2024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3344DD"/>
                </a:solidFill>
                <a:effectLst/>
                <a:latin typeface="Calibri" panose="020F0502020204030204" pitchFamily="34" charset="0"/>
                <a:cs typeface="Calibri" panose="020F0502020204030204" pitchFamily="34" charset="0"/>
                <a:hlinkClick r:id="rId2"/>
              </a:rPr>
              <a:t>https://procedimenti.regione.marche.it/AreaPA/Pratiche/Avvia?ID=14095</a:t>
            </a:r>
            <a:endPar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annualità 2025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3344DD"/>
                </a:solidFill>
                <a:effectLst/>
                <a:latin typeface="Calibri" panose="020F0502020204030204" pitchFamily="34" charset="0"/>
                <a:cs typeface="Calibri" panose="020F0502020204030204" pitchFamily="34" charset="0"/>
                <a:hlinkClick r:id="rId3"/>
              </a:rPr>
              <a:t>https://procedimenti.regione.marche.it/AreaPA/Pratiche/Avvia?ID=14096</a:t>
            </a:r>
            <a:endParaRPr kumimoji="0" lang="it-IT" altLang="it-IT" sz="1800" b="0" i="0" u="none" strike="noStrike" cap="none" normalizeH="0" baseline="0" dirty="0">
              <a:ln>
                <a:noFill/>
              </a:ln>
              <a:solidFill>
                <a:srgbClr val="595959"/>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dirty="0">
                <a:ln>
                  <a:noFill/>
                </a:ln>
                <a:solidFill>
                  <a:srgbClr val="595959"/>
                </a:solidFill>
                <a:effectLst/>
                <a:latin typeface="Calibri" panose="020F0502020204030204" pitchFamily="34" charset="0"/>
                <a:cs typeface="Calibri" panose="020F0502020204030204" pitchFamily="34" charset="0"/>
              </a:rPr>
            </a:br>
            <a:endParaRPr kumimoji="0" lang="it-IT" altLang="it-IT" sz="1800" b="0" i="0" u="none" strike="noStrike" cap="none" normalizeH="0" baseline="0" dirty="0">
              <a:ln>
                <a:noFill/>
              </a:ln>
              <a:solidFill>
                <a:srgbClr val="595959"/>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La domanda per la </a:t>
            </a:r>
            <a:r>
              <a:rPr kumimoji="0" lang="it-IT" altLang="it-IT" sz="1100" b="1"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linea di attività 1.2</a:t>
            </a: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 deve essere presentata separatamente per ogni annualità (2024 e 2025), gli allegati necessari devono essere presentati obbligatoriamente nei termini e con le modalità previste ed esclusivamente attraverso la piattaforma web appositamente predisposta, accedendo al seguente link:</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annualità 2024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3344DD"/>
                </a:solidFill>
                <a:effectLst/>
                <a:latin typeface="Calibri" panose="020F0502020204030204" pitchFamily="34" charset="0"/>
                <a:cs typeface="Calibri" panose="020F0502020204030204" pitchFamily="34" charset="0"/>
                <a:hlinkClick r:id="rId4"/>
              </a:rPr>
              <a:t>https://procedimenti.regione.marche.it/AreaPA/Pratiche/Avvia?ID=14097</a:t>
            </a:r>
            <a:endPar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annualità 2025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3344DD"/>
                </a:solidFill>
                <a:effectLst/>
                <a:latin typeface="Calibri" panose="020F0502020204030204" pitchFamily="34" charset="0"/>
                <a:cs typeface="Calibri" panose="020F0502020204030204" pitchFamily="34" charset="0"/>
                <a:hlinkClick r:id="rId5"/>
              </a:rPr>
              <a:t>https://procedimenti.regione.marche.it/AreaPA/Pratiche/Avvia?ID=14098</a:t>
            </a:r>
            <a:endPar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b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br>
            <a:endPar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termini per la presentazione delle domande: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apertura del bando: </a:t>
            </a:r>
            <a:r>
              <a:rPr kumimoji="0" lang="it-IT" altLang="it-IT" sz="1100" b="1" i="0" u="sng" strike="noStrike" cap="none" normalizeH="0" baseline="0" dirty="0">
                <a:ln>
                  <a:noFill/>
                </a:ln>
                <a:solidFill>
                  <a:srgbClr val="555555"/>
                </a:solidFill>
                <a:effectLst/>
                <a:latin typeface="Calibri" panose="020F0502020204030204" pitchFamily="34" charset="0"/>
                <a:cs typeface="Calibri" panose="020F0502020204030204" pitchFamily="34" charset="0"/>
              </a:rPr>
              <a:t>25/06/2024</a:t>
            </a:r>
            <a:endPar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555555"/>
                </a:solidFill>
                <a:effectLst/>
                <a:latin typeface="Calibri" panose="020F0502020204030204" pitchFamily="34" charset="0"/>
                <a:cs typeface="Calibri" panose="020F0502020204030204" pitchFamily="34" charset="0"/>
              </a:rPr>
              <a:t>chiusura del bando: </a:t>
            </a:r>
            <a:r>
              <a:rPr kumimoji="0" lang="it-IT" altLang="it-IT" sz="1100" b="1" i="0" u="sng" strike="noStrike" cap="none" normalizeH="0" baseline="0" dirty="0">
                <a:ln>
                  <a:noFill/>
                </a:ln>
                <a:solidFill>
                  <a:srgbClr val="555555"/>
                </a:solidFill>
                <a:effectLst/>
                <a:latin typeface="Calibri" panose="020F0502020204030204" pitchFamily="34" charset="0"/>
                <a:cs typeface="Calibri" panose="020F0502020204030204" pitchFamily="34" charset="0"/>
              </a:rPr>
              <a:t>ore 12.00 del 13/09/2024</a:t>
            </a:r>
            <a:endParaRPr kumimoji="0" lang="it-IT" altLang="it-IT"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594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7F38E1-A9AD-4A22-BDDA-6276DAD2704A}"/>
              </a:ext>
            </a:extLst>
          </p:cNvPr>
          <p:cNvSpPr>
            <a:spLocks noGrp="1"/>
          </p:cNvSpPr>
          <p:nvPr>
            <p:ph type="title"/>
          </p:nvPr>
        </p:nvSpPr>
        <p:spPr>
          <a:xfrm>
            <a:off x="115409" y="792420"/>
            <a:ext cx="3222595" cy="3255264"/>
          </a:xfrm>
        </p:spPr>
        <p:txBody>
          <a:bodyPr>
            <a:normAutofit/>
          </a:bodyPr>
          <a:lstStyle/>
          <a:p>
            <a:r>
              <a:rPr lang="it-IT" sz="4800" dirty="0">
                <a:latin typeface="Calibri" panose="020F0502020204030204" pitchFamily="34" charset="0"/>
                <a:cs typeface="Calibri" panose="020F0502020204030204" pitchFamily="34" charset="0"/>
              </a:rPr>
              <a:t>Dotazione finanziaria </a:t>
            </a:r>
          </a:p>
        </p:txBody>
      </p:sp>
      <p:sp>
        <p:nvSpPr>
          <p:cNvPr id="3" name="Segnaposto testo 2">
            <a:extLst>
              <a:ext uri="{FF2B5EF4-FFF2-40B4-BE49-F238E27FC236}">
                <a16:creationId xmlns:a16="http://schemas.microsoft.com/office/drawing/2014/main" id="{E447617D-A246-4AB2-A040-1AADE1234600}"/>
              </a:ext>
            </a:extLst>
          </p:cNvPr>
          <p:cNvSpPr>
            <a:spLocks noGrp="1"/>
          </p:cNvSpPr>
          <p:nvPr>
            <p:ph type="body" idx="1"/>
          </p:nvPr>
        </p:nvSpPr>
        <p:spPr>
          <a:xfrm>
            <a:off x="3832934" y="1083076"/>
            <a:ext cx="7315200" cy="4660775"/>
          </a:xfrm>
        </p:spPr>
        <p:txBody>
          <a:bodyPr>
            <a:normAutofit fontScale="92500"/>
          </a:bodyPr>
          <a:lstStyle/>
          <a:p>
            <a:pPr algn="just"/>
            <a:r>
              <a:rPr lang="it-IT" dirty="0"/>
              <a:t>La </a:t>
            </a:r>
            <a:r>
              <a:rPr lang="it-IT" dirty="0">
                <a:latin typeface="Calibri" panose="020F0502020204030204" pitchFamily="34" charset="0"/>
                <a:cs typeface="Calibri" panose="020F0502020204030204" pitchFamily="34" charset="0"/>
              </a:rPr>
              <a:t>disponibilità finanziaria complessiva per il presente Bando è pari complessivamente ad </a:t>
            </a:r>
            <a:r>
              <a:rPr lang="it-IT" b="1" dirty="0">
                <a:latin typeface="Calibri" panose="020F0502020204030204" pitchFamily="34" charset="0"/>
                <a:cs typeface="Calibri" panose="020F0502020204030204" pitchFamily="34" charset="0"/>
              </a:rPr>
              <a:t>€ 440.000,00 </a:t>
            </a:r>
            <a:r>
              <a:rPr lang="it-IT" dirty="0">
                <a:latin typeface="Calibri" panose="020F0502020204030204" pitchFamily="34" charset="0"/>
                <a:cs typeface="Calibri" panose="020F0502020204030204" pitchFamily="34" charset="0"/>
              </a:rPr>
              <a:t>suddivisi rispettivamente: </a:t>
            </a:r>
          </a:p>
          <a:p>
            <a:pPr algn="just"/>
            <a:r>
              <a:rPr lang="it-IT" b="1" dirty="0">
                <a:latin typeface="Calibri" panose="020F0502020204030204" pitchFamily="34" charset="0"/>
                <a:cs typeface="Calibri" panose="020F0502020204030204" pitchFamily="34" charset="0"/>
              </a:rPr>
              <a:t>linea di azione 1.1: </a:t>
            </a:r>
            <a:endParaRPr lang="it-IT" dirty="0">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2024 - € 140.000,00 </a:t>
            </a:r>
          </a:p>
          <a:p>
            <a:pPr algn="just"/>
            <a:r>
              <a:rPr lang="it-IT" dirty="0">
                <a:latin typeface="Calibri" panose="020F0502020204030204" pitchFamily="34" charset="0"/>
                <a:cs typeface="Calibri" panose="020F0502020204030204" pitchFamily="34" charset="0"/>
              </a:rPr>
              <a:t>2025 - € 140.000,00 </a:t>
            </a:r>
          </a:p>
          <a:p>
            <a:pPr algn="just"/>
            <a:r>
              <a:rPr lang="it-IT" b="1" dirty="0">
                <a:latin typeface="Calibri" panose="020F0502020204030204" pitchFamily="34" charset="0"/>
                <a:cs typeface="Calibri" panose="020F0502020204030204" pitchFamily="34" charset="0"/>
              </a:rPr>
              <a:t>linea di azione 1.2: </a:t>
            </a:r>
            <a:endParaRPr lang="it-IT" dirty="0">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2024 - € 80.000,00 </a:t>
            </a:r>
          </a:p>
          <a:p>
            <a:pPr algn="just"/>
            <a:r>
              <a:rPr lang="it-IT" dirty="0">
                <a:latin typeface="Calibri" panose="020F0502020204030204" pitchFamily="34" charset="0"/>
                <a:cs typeface="Calibri" panose="020F0502020204030204" pitchFamily="34" charset="0"/>
              </a:rPr>
              <a:t>2025 - € 80.000,00 </a:t>
            </a:r>
          </a:p>
          <a:p>
            <a:pPr algn="just"/>
            <a:r>
              <a:rPr lang="it-IT" dirty="0">
                <a:latin typeface="Calibri" panose="020F0502020204030204" pitchFamily="34" charset="0"/>
                <a:cs typeface="Calibri" panose="020F0502020204030204" pitchFamily="34" charset="0"/>
              </a:rPr>
              <a:t>Eventuali economie che dovessero rendersi disponibili, saranno concesse proporzionalmente ai beneficiari ammessi a contributo sulla base della rendicontazione presentata e fino al limite massimo di € 10.000,00 all’interno delle singole linee di azione. </a:t>
            </a:r>
          </a:p>
        </p:txBody>
      </p:sp>
    </p:spTree>
    <p:extLst>
      <p:ext uri="{BB962C8B-B14F-4D97-AF65-F5344CB8AC3E}">
        <p14:creationId xmlns:p14="http://schemas.microsoft.com/office/powerpoint/2010/main" val="149402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227EDA-435B-49D9-9BCC-B81ABA15569B}"/>
              </a:ext>
            </a:extLst>
          </p:cNvPr>
          <p:cNvSpPr>
            <a:spLocks noGrp="1"/>
          </p:cNvSpPr>
          <p:nvPr>
            <p:ph type="title"/>
          </p:nvPr>
        </p:nvSpPr>
        <p:spPr>
          <a:xfrm>
            <a:off x="115410" y="1298447"/>
            <a:ext cx="3204839" cy="2527829"/>
          </a:xfrm>
        </p:spPr>
        <p:txBody>
          <a:bodyPr>
            <a:normAutofit/>
          </a:bodyPr>
          <a:lstStyle/>
          <a:p>
            <a:r>
              <a:rPr lang="it-IT" sz="2400" dirty="0">
                <a:latin typeface="Calibri" panose="020F0502020204030204" pitchFamily="34" charset="0"/>
                <a:cs typeface="Calibri" panose="020F0502020204030204" pitchFamily="34" charset="0"/>
              </a:rPr>
              <a:t>Linea di azione 1.1 PROMO-COMMERCIALIZZAZIONE </a:t>
            </a:r>
          </a:p>
        </p:txBody>
      </p:sp>
      <p:sp>
        <p:nvSpPr>
          <p:cNvPr id="3" name="Segnaposto testo 2">
            <a:extLst>
              <a:ext uri="{FF2B5EF4-FFF2-40B4-BE49-F238E27FC236}">
                <a16:creationId xmlns:a16="http://schemas.microsoft.com/office/drawing/2014/main" id="{3363EA33-6CEA-40D0-A880-E8433ABE727C}"/>
              </a:ext>
            </a:extLst>
          </p:cNvPr>
          <p:cNvSpPr>
            <a:spLocks noGrp="1"/>
          </p:cNvSpPr>
          <p:nvPr>
            <p:ph type="body" idx="1"/>
          </p:nvPr>
        </p:nvSpPr>
        <p:spPr>
          <a:xfrm>
            <a:off x="3886200" y="852256"/>
            <a:ext cx="7315200" cy="4734728"/>
          </a:xfrm>
        </p:spPr>
        <p:txBody>
          <a:bodyPr>
            <a:normAutofit fontScale="92500" lnSpcReduction="10000"/>
          </a:bodyPr>
          <a:lstStyle/>
          <a:p>
            <a:pPr algn="just"/>
            <a:r>
              <a:rPr lang="it-IT" dirty="0">
                <a:latin typeface="Calibri" panose="020F0502020204030204" pitchFamily="34" charset="0"/>
                <a:cs typeface="Calibri" panose="020F0502020204030204" pitchFamily="34" charset="0"/>
              </a:rPr>
              <a:t>Destinatari: Possono presentare istanza al presente </a:t>
            </a:r>
            <a:r>
              <a:rPr lang="it-IT" dirty="0" err="1">
                <a:latin typeface="Calibri" panose="020F0502020204030204" pitchFamily="34" charset="0"/>
                <a:cs typeface="Calibri" panose="020F0502020204030204" pitchFamily="34" charset="0"/>
              </a:rPr>
              <a:t>BandoTour</a:t>
            </a:r>
            <a:r>
              <a:rPr lang="it-IT" dirty="0">
                <a:latin typeface="Calibri" panose="020F0502020204030204" pitchFamily="34" charset="0"/>
                <a:cs typeface="Calibri" panose="020F0502020204030204" pitchFamily="34" charset="0"/>
              </a:rPr>
              <a:t> Operator e Agenzie di viaggio iscritti, alla data di presentazione dell’istanza, all’elenco OTIM (Operatori Turistici Incoming Marche) istituito presso la Regione Marche ai sensi della DGR 1332/2014 </a:t>
            </a:r>
          </a:p>
          <a:p>
            <a:pPr algn="just"/>
            <a:r>
              <a:rPr lang="it-IT" dirty="0">
                <a:latin typeface="Calibri" panose="020F0502020204030204" pitchFamily="34" charset="0"/>
                <a:cs typeface="Calibri" panose="020F0502020204030204" pitchFamily="34" charset="0"/>
              </a:rPr>
              <a:t>La Linea di azione 1.1 PROMO-COMMERCIALIZZAZIONE si articola in due tipologie di attività: </a:t>
            </a:r>
          </a:p>
          <a:p>
            <a:pPr algn="just"/>
            <a:r>
              <a:rPr lang="it-IT" b="1" dirty="0">
                <a:latin typeface="Calibri" panose="020F0502020204030204" pitchFamily="34" charset="0"/>
                <a:cs typeface="Calibri" panose="020F0502020204030204" pitchFamily="34" charset="0"/>
              </a:rPr>
              <a:t>• Attività di accoglienza di tipo esperienziale </a:t>
            </a:r>
          </a:p>
          <a:p>
            <a:pPr algn="just"/>
            <a:r>
              <a:rPr lang="it-IT" dirty="0">
                <a:latin typeface="Calibri" panose="020F0502020204030204" pitchFamily="34" charset="0"/>
                <a:cs typeface="Calibri" panose="020F0502020204030204" pitchFamily="34" charset="0"/>
              </a:rPr>
              <a:t>• </a:t>
            </a:r>
            <a:r>
              <a:rPr lang="it-IT" b="1" dirty="0">
                <a:latin typeface="Calibri" panose="020F0502020204030204" pitchFamily="34" charset="0"/>
                <a:cs typeface="Calibri" panose="020F0502020204030204" pitchFamily="34" charset="0"/>
              </a:rPr>
              <a:t>Attività di promozione della destinazione Marche </a:t>
            </a:r>
            <a:endParaRPr lang="it-IT" dirty="0">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La Regione finanzierà le spese sostenute al netto dell’IVA, </a:t>
            </a:r>
            <a:r>
              <a:rPr lang="it-IT" b="1" dirty="0">
                <a:latin typeface="Calibri" panose="020F0502020204030204" pitchFamily="34" charset="0"/>
                <a:cs typeface="Calibri" panose="020F0502020204030204" pitchFamily="34" charset="0"/>
              </a:rPr>
              <a:t>nel limite massimo complessivo di € 10.000,00 per annualità (2024 e 2025) </a:t>
            </a:r>
            <a:r>
              <a:rPr lang="it-IT" dirty="0">
                <a:latin typeface="Calibri" panose="020F0502020204030204" pitchFamily="34" charset="0"/>
                <a:cs typeface="Calibri" panose="020F0502020204030204" pitchFamily="34" charset="0"/>
              </a:rPr>
              <a:t>per ogni singola Impresa, secondo i seguenti criteri: </a:t>
            </a:r>
          </a:p>
          <a:p>
            <a:pPr algn="just"/>
            <a:r>
              <a:rPr lang="it-IT" dirty="0">
                <a:latin typeface="Calibri" panose="020F0502020204030204" pitchFamily="34" charset="0"/>
                <a:cs typeface="Calibri" panose="020F0502020204030204" pitchFamily="34" charset="0"/>
              </a:rPr>
              <a:t>• fino al 75% delle spese sostenute per le attività di accoglienza di tipo esperienziale; </a:t>
            </a:r>
          </a:p>
          <a:p>
            <a:pPr algn="just"/>
            <a:r>
              <a:rPr lang="it-IT" dirty="0">
                <a:latin typeface="Calibri" panose="020F0502020204030204" pitchFamily="34" charset="0"/>
                <a:cs typeface="Calibri" panose="020F0502020204030204" pitchFamily="34" charset="0"/>
              </a:rPr>
              <a:t>• fino al 30% del costo totale delle spese sostenute per attività di promozione della destinazione Marche. </a:t>
            </a:r>
          </a:p>
          <a:p>
            <a:endParaRPr lang="it-IT" dirty="0"/>
          </a:p>
        </p:txBody>
      </p:sp>
    </p:spTree>
    <p:extLst>
      <p:ext uri="{BB962C8B-B14F-4D97-AF65-F5344CB8AC3E}">
        <p14:creationId xmlns:p14="http://schemas.microsoft.com/office/powerpoint/2010/main" val="89359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D80949-C574-42C8-93C8-71C56EC5B50E}"/>
              </a:ext>
            </a:extLst>
          </p:cNvPr>
          <p:cNvSpPr>
            <a:spLocks noGrp="1"/>
          </p:cNvSpPr>
          <p:nvPr>
            <p:ph type="title"/>
          </p:nvPr>
        </p:nvSpPr>
        <p:spPr>
          <a:xfrm>
            <a:off x="0" y="1313096"/>
            <a:ext cx="3338004" cy="3255264"/>
          </a:xfrm>
        </p:spPr>
        <p:txBody>
          <a:bodyPr>
            <a:noAutofit/>
          </a:bodyPr>
          <a:lstStyle/>
          <a:p>
            <a:r>
              <a:rPr lang="it-IT" sz="4400" b="1" dirty="0">
                <a:latin typeface="Calibri" panose="020F0502020204030204" pitchFamily="34" charset="0"/>
                <a:cs typeface="Calibri" panose="020F0502020204030204" pitchFamily="34" charset="0"/>
              </a:rPr>
              <a:t>Attività di accoglienza di tipo esperienziale </a:t>
            </a:r>
            <a:endParaRPr lang="it-IT" sz="4400" dirty="0">
              <a:latin typeface="Calibri" panose="020F0502020204030204" pitchFamily="34" charset="0"/>
              <a:cs typeface="Calibri" panose="020F0502020204030204" pitchFamily="34" charset="0"/>
            </a:endParaRPr>
          </a:p>
        </p:txBody>
      </p:sp>
      <p:sp>
        <p:nvSpPr>
          <p:cNvPr id="3" name="Segnaposto testo 2">
            <a:extLst>
              <a:ext uri="{FF2B5EF4-FFF2-40B4-BE49-F238E27FC236}">
                <a16:creationId xmlns:a16="http://schemas.microsoft.com/office/drawing/2014/main" id="{07113B23-8F87-41B1-9F04-C84247619CDB}"/>
              </a:ext>
            </a:extLst>
          </p:cNvPr>
          <p:cNvSpPr>
            <a:spLocks noGrp="1"/>
          </p:cNvSpPr>
          <p:nvPr>
            <p:ph type="body" idx="1"/>
          </p:nvPr>
        </p:nvSpPr>
        <p:spPr>
          <a:xfrm>
            <a:off x="3886200" y="1207363"/>
            <a:ext cx="7315200" cy="4379621"/>
          </a:xfrm>
        </p:spPr>
        <p:txBody>
          <a:bodyPr>
            <a:normAutofit/>
          </a:bodyPr>
          <a:lstStyle/>
          <a:p>
            <a:pPr algn="just"/>
            <a:r>
              <a:rPr lang="it-IT" dirty="0">
                <a:latin typeface="Calibri" panose="020F0502020204030204" pitchFamily="34" charset="0"/>
                <a:cs typeface="Calibri" panose="020F0502020204030204" pitchFamily="34" charset="0"/>
              </a:rPr>
              <a:t>a favore di gruppi di turisti, composti da almeno 2 persone, che soggiornano nel territorio regionale ad esclusione dei mesi di luglio e di agosto 2024 e 2025 </a:t>
            </a:r>
          </a:p>
          <a:p>
            <a:pPr algn="just"/>
            <a:r>
              <a:rPr lang="it-IT" dirty="0">
                <a:latin typeface="Calibri" panose="020F0502020204030204" pitchFamily="34" charset="0"/>
                <a:cs typeface="Calibri" panose="020F0502020204030204" pitchFamily="34" charset="0"/>
              </a:rPr>
              <a:t>Le attività di accoglienza di tipo esperienziale consistono in quelle attività, complementari alla vacanza, che consentono al turista di fare esperienze particolari legate alle specificità del territorio marchigiano quali: </a:t>
            </a:r>
          </a:p>
          <a:p>
            <a:pPr algn="just"/>
            <a:r>
              <a:rPr lang="it-IT" dirty="0">
                <a:latin typeface="Calibri" panose="020F0502020204030204" pitchFamily="34" charset="0"/>
                <a:cs typeface="Calibri" panose="020F0502020204030204" pitchFamily="34" charset="0"/>
              </a:rPr>
              <a:t>a) Degustazioni enogastronomiche di prodotti tipici (da far dettagliare nello specifico nella fattura) presso imprese del territorio marchigiano; </a:t>
            </a:r>
          </a:p>
          <a:p>
            <a:pPr algn="just"/>
            <a:r>
              <a:rPr lang="it-IT" dirty="0">
                <a:latin typeface="Calibri" panose="020F0502020204030204" pitchFamily="34" charset="0"/>
                <a:cs typeface="Calibri" panose="020F0502020204030204" pitchFamily="34" charset="0"/>
              </a:rPr>
              <a:t>b) Escursioni culturali, ambientali o naturalistiche, svolte nel territorio regionale </a:t>
            </a:r>
          </a:p>
        </p:txBody>
      </p:sp>
    </p:spTree>
    <p:extLst>
      <p:ext uri="{BB962C8B-B14F-4D97-AF65-F5344CB8AC3E}">
        <p14:creationId xmlns:p14="http://schemas.microsoft.com/office/powerpoint/2010/main" val="90266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F80E2F-5B77-4535-917D-F5A9C23D2B57}"/>
              </a:ext>
            </a:extLst>
          </p:cNvPr>
          <p:cNvSpPr>
            <a:spLocks noGrp="1"/>
          </p:cNvSpPr>
          <p:nvPr>
            <p:ph type="title"/>
          </p:nvPr>
        </p:nvSpPr>
        <p:spPr>
          <a:xfrm>
            <a:off x="124287" y="1502634"/>
            <a:ext cx="3311371" cy="3255264"/>
          </a:xfrm>
        </p:spPr>
        <p:txBody>
          <a:bodyPr>
            <a:noAutofit/>
          </a:bodyPr>
          <a:lstStyle/>
          <a:p>
            <a:r>
              <a:rPr lang="it-IT" sz="4000" b="1" dirty="0">
                <a:latin typeface="Calibri" panose="020F0502020204030204" pitchFamily="34" charset="0"/>
                <a:cs typeface="Calibri" panose="020F0502020204030204" pitchFamily="34" charset="0"/>
              </a:rPr>
              <a:t>Attività di promozione della destinazione Marche </a:t>
            </a:r>
            <a:endParaRPr lang="it-IT" sz="4000" dirty="0">
              <a:latin typeface="Calibri" panose="020F0502020204030204" pitchFamily="34" charset="0"/>
              <a:cs typeface="Calibri" panose="020F0502020204030204" pitchFamily="34" charset="0"/>
            </a:endParaRPr>
          </a:p>
        </p:txBody>
      </p:sp>
      <p:sp>
        <p:nvSpPr>
          <p:cNvPr id="3" name="Segnaposto testo 2">
            <a:extLst>
              <a:ext uri="{FF2B5EF4-FFF2-40B4-BE49-F238E27FC236}">
                <a16:creationId xmlns:a16="http://schemas.microsoft.com/office/drawing/2014/main" id="{CA8B79FD-B55D-4A63-80FA-94F4A199701B}"/>
              </a:ext>
            </a:extLst>
          </p:cNvPr>
          <p:cNvSpPr>
            <a:spLocks noGrp="1"/>
          </p:cNvSpPr>
          <p:nvPr>
            <p:ph type="body" idx="1"/>
          </p:nvPr>
        </p:nvSpPr>
        <p:spPr>
          <a:xfrm>
            <a:off x="3744158" y="917329"/>
            <a:ext cx="7315200" cy="4746623"/>
          </a:xfrm>
        </p:spPr>
        <p:txBody>
          <a:bodyPr/>
          <a:lstStyle/>
          <a:p>
            <a:pPr algn="just"/>
            <a:r>
              <a:rPr lang="it-IT" dirty="0">
                <a:latin typeface="Calibri" panose="020F0502020204030204" pitchFamily="34" charset="0"/>
                <a:cs typeface="Calibri" panose="020F0502020204030204" pitchFamily="34" charset="0"/>
              </a:rPr>
              <a:t>Rientrano in questa tipologia tutte le attività organizzate dall’Impresa per favorire la commercializzazione della destinazione Marche quali: </a:t>
            </a:r>
          </a:p>
          <a:p>
            <a:pPr algn="just"/>
            <a:r>
              <a:rPr lang="it-IT" dirty="0">
                <a:latin typeface="Calibri" panose="020F0502020204030204" pitchFamily="34" charset="0"/>
                <a:cs typeface="Calibri" panose="020F0502020204030204" pitchFamily="34" charset="0"/>
              </a:rPr>
              <a:t>a) Workshop e roadshow; </a:t>
            </a:r>
          </a:p>
          <a:p>
            <a:pPr algn="just"/>
            <a:r>
              <a:rPr lang="it-IT" dirty="0">
                <a:latin typeface="Calibri" panose="020F0502020204030204" pitchFamily="34" charset="0"/>
                <a:cs typeface="Calibri" panose="020F0502020204030204" pitchFamily="34" charset="0"/>
              </a:rPr>
              <a:t>b) Sales promotion; </a:t>
            </a:r>
          </a:p>
          <a:p>
            <a:pPr algn="just"/>
            <a:r>
              <a:rPr lang="it-IT" dirty="0">
                <a:latin typeface="Calibri" panose="020F0502020204030204" pitchFamily="34" charset="0"/>
                <a:cs typeface="Calibri" panose="020F0502020204030204" pitchFamily="34" charset="0"/>
              </a:rPr>
              <a:t>c) Allestimenti fieristici e partecipazione a fiere su aree nazionali ed estere; </a:t>
            </a:r>
          </a:p>
          <a:p>
            <a:pPr algn="just"/>
            <a:r>
              <a:rPr lang="it-IT" dirty="0">
                <a:latin typeface="Calibri" panose="020F0502020204030204" pitchFamily="34" charset="0"/>
                <a:cs typeface="Calibri" panose="020F0502020204030204" pitchFamily="34" charset="0"/>
              </a:rPr>
              <a:t>d) Educational tour e press tour da realizzarsi sul territorio regionale, rivolti a operatori della domanda italiana ed estera e a giornalisti; </a:t>
            </a:r>
          </a:p>
          <a:p>
            <a:pPr algn="just"/>
            <a:r>
              <a:rPr lang="it-IT" dirty="0">
                <a:latin typeface="Calibri" panose="020F0502020204030204" pitchFamily="34" charset="0"/>
                <a:cs typeface="Calibri" panose="020F0502020204030204" pitchFamily="34" charset="0"/>
              </a:rPr>
              <a:t>e) Inserzioni sulla stampa o sul web nelle quali si promuove esclusivamente l’offerta turistica della regione Marche. </a:t>
            </a:r>
          </a:p>
        </p:txBody>
      </p:sp>
    </p:spTree>
    <p:extLst>
      <p:ext uri="{BB962C8B-B14F-4D97-AF65-F5344CB8AC3E}">
        <p14:creationId xmlns:p14="http://schemas.microsoft.com/office/powerpoint/2010/main" val="3112698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DBB03D-2BAC-4452-A307-47542D232265}"/>
              </a:ext>
            </a:extLst>
          </p:cNvPr>
          <p:cNvSpPr>
            <a:spLocks noGrp="1"/>
          </p:cNvSpPr>
          <p:nvPr>
            <p:ph type="title"/>
          </p:nvPr>
        </p:nvSpPr>
        <p:spPr>
          <a:xfrm>
            <a:off x="124288" y="1298448"/>
            <a:ext cx="3293616" cy="1746593"/>
          </a:xfrm>
        </p:spPr>
        <p:txBody>
          <a:bodyPr>
            <a:noAutofit/>
          </a:bodyPr>
          <a:lstStyle/>
          <a:p>
            <a:r>
              <a:rPr lang="it-IT" sz="2400" dirty="0">
                <a:latin typeface="Calibri" panose="020F0502020204030204" pitchFamily="34" charset="0"/>
                <a:cs typeface="Calibri" panose="020F0502020204030204" pitchFamily="34" charset="0"/>
              </a:rPr>
              <a:t>Linea di azione 1.2 – DESTAGIONALIZZAZIONE </a:t>
            </a:r>
          </a:p>
        </p:txBody>
      </p:sp>
      <p:sp>
        <p:nvSpPr>
          <p:cNvPr id="3" name="Segnaposto testo 2">
            <a:extLst>
              <a:ext uri="{FF2B5EF4-FFF2-40B4-BE49-F238E27FC236}">
                <a16:creationId xmlns:a16="http://schemas.microsoft.com/office/drawing/2014/main" id="{3D3EEE8A-3460-4E07-A5A5-B55BFB11A67E}"/>
              </a:ext>
            </a:extLst>
          </p:cNvPr>
          <p:cNvSpPr>
            <a:spLocks noGrp="1"/>
          </p:cNvSpPr>
          <p:nvPr>
            <p:ph type="body" idx="1"/>
          </p:nvPr>
        </p:nvSpPr>
        <p:spPr>
          <a:xfrm>
            <a:off x="3886200" y="1020932"/>
            <a:ext cx="7315200" cy="4566052"/>
          </a:xfrm>
        </p:spPr>
        <p:txBody>
          <a:bodyPr/>
          <a:lstStyle/>
          <a:p>
            <a:r>
              <a:rPr lang="it-IT" dirty="0"/>
              <a:t>Beneficiari:</a:t>
            </a:r>
          </a:p>
          <a:p>
            <a:endParaRPr lang="it-IT" dirty="0"/>
          </a:p>
          <a:p>
            <a:r>
              <a:rPr lang="it-IT" dirty="0"/>
              <a:t>Agenzie di Viaggio e Tour Operator codice </a:t>
            </a:r>
            <a:r>
              <a:rPr lang="it-IT" dirty="0" err="1"/>
              <a:t>ateco</a:t>
            </a:r>
            <a:r>
              <a:rPr lang="it-IT" dirty="0"/>
              <a:t> 79.1 – codice </a:t>
            </a:r>
            <a:r>
              <a:rPr lang="it-IT" dirty="0" err="1"/>
              <a:t>nace</a:t>
            </a:r>
            <a:r>
              <a:rPr lang="it-IT" dirty="0"/>
              <a:t> 79.1 </a:t>
            </a:r>
          </a:p>
          <a:p>
            <a:r>
              <a:rPr lang="it-IT" dirty="0"/>
              <a:t> Agenzie di Viaggio codice </a:t>
            </a:r>
            <a:r>
              <a:rPr lang="it-IT" dirty="0" err="1"/>
              <a:t>ateco</a:t>
            </a:r>
            <a:r>
              <a:rPr lang="it-IT" dirty="0"/>
              <a:t> 79.11.00 – codice </a:t>
            </a:r>
            <a:r>
              <a:rPr lang="it-IT" dirty="0" err="1"/>
              <a:t>nace</a:t>
            </a:r>
            <a:r>
              <a:rPr lang="it-IT" dirty="0"/>
              <a:t> 79.11 </a:t>
            </a:r>
          </a:p>
          <a:p>
            <a:r>
              <a:rPr lang="it-IT" dirty="0"/>
              <a:t> Tour Operator codice </a:t>
            </a:r>
            <a:r>
              <a:rPr lang="it-IT" dirty="0" err="1"/>
              <a:t>ateco</a:t>
            </a:r>
            <a:r>
              <a:rPr lang="it-IT" dirty="0"/>
              <a:t> 79.12.00 – codice </a:t>
            </a:r>
            <a:r>
              <a:rPr lang="it-IT" dirty="0" err="1"/>
              <a:t>nace</a:t>
            </a:r>
            <a:r>
              <a:rPr lang="it-IT" dirty="0"/>
              <a:t> 79.12 </a:t>
            </a:r>
          </a:p>
          <a:p>
            <a:endParaRPr lang="it-IT" dirty="0"/>
          </a:p>
        </p:txBody>
      </p:sp>
    </p:spTree>
    <p:extLst>
      <p:ext uri="{BB962C8B-B14F-4D97-AF65-F5344CB8AC3E}">
        <p14:creationId xmlns:p14="http://schemas.microsoft.com/office/powerpoint/2010/main" val="4014873876"/>
      </p:ext>
    </p:extLst>
  </p:cSld>
  <p:clrMapOvr>
    <a:masterClrMapping/>
  </p:clrMapOvr>
</p:sld>
</file>

<file path=ppt/theme/theme1.xml><?xml version="1.0" encoding="utf-8"?>
<a:theme xmlns:a="http://schemas.openxmlformats.org/drawingml/2006/main" name="Cornice">
  <a:themeElements>
    <a:clrScheme name="Cornic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rnic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rnic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Cornice</Template>
  <TotalTime>1058</TotalTime>
  <Words>1678</Words>
  <Application>Microsoft Office PowerPoint</Application>
  <PresentationFormat>Widescreen</PresentationFormat>
  <Paragraphs>97</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Calibri</vt:lpstr>
      <vt:lpstr>Corbel</vt:lpstr>
      <vt:lpstr>Wingdings 2</vt:lpstr>
      <vt:lpstr>Cornice</vt:lpstr>
      <vt:lpstr>Bando per la concessione di incentivi a sostegno di attività di promo-commercializzazione e destagionalizzazione turistica della Regione Marche 2024-2025</vt:lpstr>
      <vt:lpstr>Obiettivo </vt:lpstr>
      <vt:lpstr>Destinatari   </vt:lpstr>
      <vt:lpstr>Modalità di presentazione delle domande</vt:lpstr>
      <vt:lpstr>Dotazione finanziaria </vt:lpstr>
      <vt:lpstr>Linea di azione 1.1 PROMO-COMMERCIALIZZAZIONE </vt:lpstr>
      <vt:lpstr>Attività di accoglienza di tipo esperienziale </vt:lpstr>
      <vt:lpstr>Attività di promozione della destinazione Marche </vt:lpstr>
      <vt:lpstr>Linea di azione 1.2 – DESTAGIONALIZZAZIONE </vt:lpstr>
      <vt:lpstr>Contributi concedibili ed interventi ammissibili </vt:lpstr>
      <vt:lpstr>Rendicontazione </vt:lpstr>
      <vt:lpstr>CUP</vt:lpstr>
      <vt:lpstr>Contatti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Bando per la concessione di incentivi a sostegno di attività di promo-commercializzazione e destagionalizzazione turistica della Regione Marche 2024-2025</dc:title>
  <dc:creator>Laura Penna</dc:creator>
  <cp:lastModifiedBy>Laura Penna</cp:lastModifiedBy>
  <cp:revision>8</cp:revision>
  <dcterms:created xsi:type="dcterms:W3CDTF">2024-06-26T12:00:06Z</dcterms:created>
  <dcterms:modified xsi:type="dcterms:W3CDTF">2024-07-02T06:05:23Z</dcterms:modified>
</cp:coreProperties>
</file>